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22"/>
  </p:notesMasterIdLst>
  <p:handoutMasterIdLst>
    <p:handoutMasterId r:id="rId23"/>
  </p:handoutMasterIdLst>
  <p:sldIdLst>
    <p:sldId id="256" r:id="rId2"/>
    <p:sldId id="388" r:id="rId3"/>
    <p:sldId id="513" r:id="rId4"/>
    <p:sldId id="514" r:id="rId5"/>
    <p:sldId id="515" r:id="rId6"/>
    <p:sldId id="476" r:id="rId7"/>
    <p:sldId id="477" r:id="rId8"/>
    <p:sldId id="491" r:id="rId9"/>
    <p:sldId id="516" r:id="rId10"/>
    <p:sldId id="517" r:id="rId11"/>
    <p:sldId id="518" r:id="rId12"/>
    <p:sldId id="519" r:id="rId13"/>
    <p:sldId id="520" r:id="rId14"/>
    <p:sldId id="521" r:id="rId15"/>
    <p:sldId id="522" r:id="rId16"/>
    <p:sldId id="523" r:id="rId17"/>
    <p:sldId id="524" r:id="rId18"/>
    <p:sldId id="525" r:id="rId19"/>
    <p:sldId id="526" r:id="rId20"/>
    <p:sldId id="527" r:id="rId21"/>
  </p:sldIdLst>
  <p:sldSz cx="9144000" cy="6858000" type="letter"/>
  <p:notesSz cx="6669088" cy="9928225"/>
  <p:defaultTextStyle>
    <a:defPPr>
      <a:defRPr lang="ko-KR"/>
    </a:defPPr>
    <a:lvl1pPr algn="l" rtl="0" eaLnBrk="0" fontAlgn="base" hangingPunct="0">
      <a:spcBef>
        <a:spcPct val="0"/>
      </a:spcBef>
      <a:spcAft>
        <a:spcPct val="0"/>
      </a:spcAft>
      <a:defRPr kumimoji="1" kern="1200">
        <a:solidFill>
          <a:schemeClr val="tx2"/>
        </a:solidFill>
        <a:latin typeface="Arial" charset="0"/>
        <a:ea typeface="굴림" pitchFamily="34" charset="-127"/>
        <a:cs typeface="+mn-cs"/>
      </a:defRPr>
    </a:lvl1pPr>
    <a:lvl2pPr marL="457200" algn="l" rtl="0" eaLnBrk="0" fontAlgn="base" hangingPunct="0">
      <a:spcBef>
        <a:spcPct val="0"/>
      </a:spcBef>
      <a:spcAft>
        <a:spcPct val="0"/>
      </a:spcAft>
      <a:defRPr kumimoji="1" kern="1200">
        <a:solidFill>
          <a:schemeClr val="tx2"/>
        </a:solidFill>
        <a:latin typeface="Arial" charset="0"/>
        <a:ea typeface="굴림" pitchFamily="34" charset="-127"/>
        <a:cs typeface="+mn-cs"/>
      </a:defRPr>
    </a:lvl2pPr>
    <a:lvl3pPr marL="914400" algn="l" rtl="0" eaLnBrk="0" fontAlgn="base" hangingPunct="0">
      <a:spcBef>
        <a:spcPct val="0"/>
      </a:spcBef>
      <a:spcAft>
        <a:spcPct val="0"/>
      </a:spcAft>
      <a:defRPr kumimoji="1" kern="1200">
        <a:solidFill>
          <a:schemeClr val="tx2"/>
        </a:solidFill>
        <a:latin typeface="Arial" charset="0"/>
        <a:ea typeface="굴림" pitchFamily="34" charset="-127"/>
        <a:cs typeface="+mn-cs"/>
      </a:defRPr>
    </a:lvl3pPr>
    <a:lvl4pPr marL="1371600" algn="l" rtl="0" eaLnBrk="0" fontAlgn="base" hangingPunct="0">
      <a:spcBef>
        <a:spcPct val="0"/>
      </a:spcBef>
      <a:spcAft>
        <a:spcPct val="0"/>
      </a:spcAft>
      <a:defRPr kumimoji="1" kern="1200">
        <a:solidFill>
          <a:schemeClr val="tx2"/>
        </a:solidFill>
        <a:latin typeface="Arial" charset="0"/>
        <a:ea typeface="굴림" pitchFamily="34" charset="-127"/>
        <a:cs typeface="+mn-cs"/>
      </a:defRPr>
    </a:lvl4pPr>
    <a:lvl5pPr marL="1828800" algn="l" rtl="0" eaLnBrk="0" fontAlgn="base" hangingPunct="0">
      <a:spcBef>
        <a:spcPct val="0"/>
      </a:spcBef>
      <a:spcAft>
        <a:spcPct val="0"/>
      </a:spcAft>
      <a:defRPr kumimoji="1" kern="1200">
        <a:solidFill>
          <a:schemeClr val="tx2"/>
        </a:solidFill>
        <a:latin typeface="Arial" charset="0"/>
        <a:ea typeface="굴림" pitchFamily="34" charset="-127"/>
        <a:cs typeface="+mn-cs"/>
      </a:defRPr>
    </a:lvl5pPr>
    <a:lvl6pPr marL="2286000" algn="l" defTabSz="914400" rtl="0" eaLnBrk="1" latinLnBrk="0" hangingPunct="1">
      <a:defRPr kumimoji="1" kern="1200">
        <a:solidFill>
          <a:schemeClr val="tx2"/>
        </a:solidFill>
        <a:latin typeface="Arial" charset="0"/>
        <a:ea typeface="굴림" pitchFamily="34" charset="-127"/>
        <a:cs typeface="+mn-cs"/>
      </a:defRPr>
    </a:lvl6pPr>
    <a:lvl7pPr marL="2743200" algn="l" defTabSz="914400" rtl="0" eaLnBrk="1" latinLnBrk="0" hangingPunct="1">
      <a:defRPr kumimoji="1" kern="1200">
        <a:solidFill>
          <a:schemeClr val="tx2"/>
        </a:solidFill>
        <a:latin typeface="Arial" charset="0"/>
        <a:ea typeface="굴림" pitchFamily="34" charset="-127"/>
        <a:cs typeface="+mn-cs"/>
      </a:defRPr>
    </a:lvl7pPr>
    <a:lvl8pPr marL="3200400" algn="l" defTabSz="914400" rtl="0" eaLnBrk="1" latinLnBrk="0" hangingPunct="1">
      <a:defRPr kumimoji="1" kern="1200">
        <a:solidFill>
          <a:schemeClr val="tx2"/>
        </a:solidFill>
        <a:latin typeface="Arial" charset="0"/>
        <a:ea typeface="굴림" pitchFamily="34" charset="-127"/>
        <a:cs typeface="+mn-cs"/>
      </a:defRPr>
    </a:lvl8pPr>
    <a:lvl9pPr marL="3657600" algn="l" defTabSz="914400" rtl="0" eaLnBrk="1" latinLnBrk="0" hangingPunct="1">
      <a:defRPr kumimoji="1" kern="1200">
        <a:solidFill>
          <a:schemeClr val="tx2"/>
        </a:solidFill>
        <a:latin typeface="Arial" charset="0"/>
        <a:ea typeface="굴림" pitchFamily="34"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385">
          <p15:clr>
            <a:srgbClr val="A4A3A4"/>
          </p15:clr>
        </p15:guide>
        <p15:guide id="2" pos="27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FF"/>
    <a:srgbClr val="9E9A00"/>
    <a:srgbClr val="00FF99"/>
    <a:srgbClr val="0000FF"/>
    <a:srgbClr val="DEA900"/>
    <a:srgbClr val="00CC00"/>
    <a:srgbClr val="FF33CC"/>
    <a:srgbClr val="A27B00"/>
    <a:srgbClr val="0080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14" autoAdjust="0"/>
    <p:restoredTop sz="58320" autoAdjust="0"/>
  </p:normalViewPr>
  <p:slideViewPr>
    <p:cSldViewPr>
      <p:cViewPr varScale="1">
        <p:scale>
          <a:sx n="66" d="100"/>
          <a:sy n="66" d="100"/>
        </p:scale>
        <p:origin x="3504" y="176"/>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p:scale>
          <a:sx n="100" d="100"/>
          <a:sy n="100" d="100"/>
        </p:scale>
        <p:origin x="-685" y="312"/>
      </p:cViewPr>
      <p:guideLst>
        <p:guide orient="horz" pos="2385"/>
        <p:guide pos="27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5" Type="http://schemas.openxmlformats.org/officeDocument/2006/relationships/image" Target="../media/image9.wmf"/><Relationship Id="rId4"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6620" y="10181"/>
            <a:ext cx="2875232" cy="475116"/>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5" name="Rectangle 3"/>
          <p:cNvSpPr>
            <a:spLocks noGrp="1" noChangeArrowheads="1"/>
          </p:cNvSpPr>
          <p:nvPr>
            <p:ph type="dt" sz="quarter" idx="1"/>
          </p:nvPr>
        </p:nvSpPr>
        <p:spPr bwMode="auto">
          <a:xfrm>
            <a:off x="3777236" y="10181"/>
            <a:ext cx="2875233" cy="475116"/>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6" name="Rectangle 4"/>
          <p:cNvSpPr>
            <a:spLocks noGrp="1" noChangeArrowheads="1"/>
          </p:cNvSpPr>
          <p:nvPr>
            <p:ph type="ftr" sz="quarter" idx="2"/>
          </p:nvPr>
        </p:nvSpPr>
        <p:spPr bwMode="auto">
          <a:xfrm>
            <a:off x="16620" y="9442928"/>
            <a:ext cx="2875232" cy="475116"/>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7" name="Rectangle 5"/>
          <p:cNvSpPr>
            <a:spLocks noGrp="1" noChangeArrowheads="1"/>
          </p:cNvSpPr>
          <p:nvPr>
            <p:ph type="sldNum" sz="quarter" idx="3"/>
          </p:nvPr>
        </p:nvSpPr>
        <p:spPr bwMode="auto">
          <a:xfrm>
            <a:off x="3777236" y="9442928"/>
            <a:ext cx="2875233" cy="475116"/>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fld id="{97D9DDEA-1A11-452C-826D-7CC0EAEF9251}"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3598" y="-5091"/>
            <a:ext cx="2911494" cy="488692"/>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051" name="Rectangle 3"/>
          <p:cNvSpPr>
            <a:spLocks noGrp="1" noChangeArrowheads="1"/>
          </p:cNvSpPr>
          <p:nvPr>
            <p:ph type="dt" idx="1"/>
          </p:nvPr>
        </p:nvSpPr>
        <p:spPr bwMode="auto">
          <a:xfrm>
            <a:off x="3771193" y="-5091"/>
            <a:ext cx="2911494" cy="488692"/>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9700" name="Rectangle 4"/>
          <p:cNvSpPr>
            <a:spLocks noGrp="1" noRot="1" noChangeAspect="1" noChangeArrowheads="1" noTextEdit="1"/>
          </p:cNvSpPr>
          <p:nvPr>
            <p:ph type="sldImg" idx="2"/>
          </p:nvPr>
        </p:nvSpPr>
        <p:spPr bwMode="auto">
          <a:xfrm>
            <a:off x="854075" y="746125"/>
            <a:ext cx="4962525" cy="3722688"/>
          </a:xfrm>
          <a:prstGeom prst="rect">
            <a:avLst/>
          </a:prstGeom>
          <a:noFill/>
          <a:ln w="12700">
            <a:solidFill>
              <a:schemeClr val="tx1"/>
            </a:solidFill>
            <a:miter lim="800000"/>
            <a:headEnd/>
            <a:tailEnd/>
          </a:ln>
        </p:spPr>
      </p:sp>
      <p:sp>
        <p:nvSpPr>
          <p:cNvPr id="2053" name="Rectangle 5"/>
          <p:cNvSpPr>
            <a:spLocks noGrp="1" noChangeArrowheads="1"/>
          </p:cNvSpPr>
          <p:nvPr>
            <p:ph type="body" sz="quarter" idx="3"/>
          </p:nvPr>
        </p:nvSpPr>
        <p:spPr bwMode="auto">
          <a:xfrm>
            <a:off x="861210" y="4722313"/>
            <a:ext cx="4946668" cy="4477966"/>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ko-KR" noProof="0"/>
              <a:t>Click to edit Master text styles</a:t>
            </a:r>
          </a:p>
          <a:p>
            <a:pPr lvl="1"/>
            <a:r>
              <a:rPr lang="en-US" altLang="ko-KR" noProof="0"/>
              <a:t>Second level</a:t>
            </a:r>
          </a:p>
          <a:p>
            <a:pPr lvl="2"/>
            <a:r>
              <a:rPr lang="en-US" altLang="ko-KR" noProof="0"/>
              <a:t>Third level</a:t>
            </a:r>
          </a:p>
          <a:p>
            <a:pPr lvl="3"/>
            <a:r>
              <a:rPr lang="en-US" altLang="ko-KR" noProof="0"/>
              <a:t>Fourth level</a:t>
            </a:r>
          </a:p>
          <a:p>
            <a:pPr lvl="4"/>
            <a:r>
              <a:rPr lang="en-US" altLang="ko-KR" noProof="0"/>
              <a:t>Fifth level</a:t>
            </a:r>
          </a:p>
        </p:txBody>
      </p:sp>
      <p:sp>
        <p:nvSpPr>
          <p:cNvPr id="2054" name="Rectangle 6"/>
          <p:cNvSpPr>
            <a:spLocks noGrp="1" noChangeArrowheads="1"/>
          </p:cNvSpPr>
          <p:nvPr>
            <p:ph type="ftr" sz="quarter" idx="4"/>
          </p:nvPr>
        </p:nvSpPr>
        <p:spPr bwMode="auto">
          <a:xfrm>
            <a:off x="-13598" y="9444624"/>
            <a:ext cx="2911494" cy="488691"/>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055" name="Rectangle 7"/>
          <p:cNvSpPr>
            <a:spLocks noGrp="1" noChangeArrowheads="1"/>
          </p:cNvSpPr>
          <p:nvPr>
            <p:ph type="sldNum" sz="quarter" idx="5"/>
          </p:nvPr>
        </p:nvSpPr>
        <p:spPr bwMode="auto">
          <a:xfrm>
            <a:off x="3771193" y="9444624"/>
            <a:ext cx="2911494" cy="488691"/>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fld id="{FC65170B-CA6E-4BD2-B10A-5B29D4042321}"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notesStyle>
    <a:lvl1pPr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1pPr>
    <a:lvl2pPr marL="458788"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915988"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374775"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833563"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r>
              <a:rPr lang="en-US" altLang="ko-KR" dirty="0">
                <a:latin typeface="굴림" pitchFamily="34" charset="-127"/>
                <a:ea typeface="굴림" pitchFamily="34" charset="-127"/>
              </a:rPr>
              <a:t>Kính thầy chủ tịch hội đông và các thầy cô phản biện, uy vien, thư kí hội đồng.</a:t>
            </a:r>
          </a:p>
          <a:p>
            <a:r>
              <a:rPr lang="en-US" altLang="ko-KR" dirty="0">
                <a:latin typeface="굴림" pitchFamily="34" charset="-127"/>
                <a:ea typeface="굴림" pitchFamily="34" charset="-127"/>
              </a:rPr>
              <a:t>Em tên là Vũ Anh Tú học viên cao học k29A trường HVKTQS, Trong buổi bảo vệ luận văn thạc sĩ ngày hôm này em xin trình bày đề tài ….</a:t>
            </a:r>
          </a:p>
          <a:p>
            <a:endParaRPr lang="en-US" altLang="ko-KR" dirty="0">
              <a:latin typeface="굴림" pitchFamily="34" charset="-127"/>
              <a:ea typeface="굴림" pitchFamily="34" charset="-127"/>
            </a:endParaRPr>
          </a:p>
          <a:p>
            <a:r>
              <a:rPr lang="en-US" altLang="ko-KR" dirty="0">
                <a:latin typeface="굴림" pitchFamily="34" charset="-127"/>
                <a:ea typeface="굴림" pitchFamily="34" charset="-127"/>
              </a:rPr>
              <a:t>Nhu cầu thị yêú của con ngừoi về độ nét ngày càng cao, đièu đó được thể hiện trong cuộc sống hang ngày cũng như cho mục đích nghiên cứu. Khi nhìn một bức ảnh nét hơn thì con người sẽ nhận được nhiều thông tin hơn, chân thực hơn. Trong ngành thị giác mày ảnh có độ phân giải cao sẽ góp phần làm tang độ chính xác của các mô hình hoc máy</a:t>
            </a:r>
          </a:p>
          <a:p>
            <a:endParaRPr lang="en-US" altLang="ko-KR" dirty="0">
              <a:latin typeface="굴림" pitchFamily="34" charset="-127"/>
              <a:ea typeface="굴림" pitchFamily="34" charset="-127"/>
            </a:endParaRPr>
          </a:p>
          <a:p>
            <a:r>
              <a:rPr lang="en-US" altLang="ko-KR" dirty="0">
                <a:latin typeface="굴림" pitchFamily="34" charset="-127"/>
                <a:ea typeface="굴림" pitchFamily="34" charset="-127"/>
              </a:rPr>
              <a:t>Với các ngành nghề đặc thù khác như điều tra nhận dạng, chẩn đoán ảnh ý tế, ảnh viễn thám thì ảnh phân giải cao là rất cấn thiết để hỗ trợ ra quyêt định. Do dó nhu cầu ứng dung thực tế của siêu phân giải ảnh là rất lớn và cần được quan tâm nghiên cứu nhiều hơn</a:t>
            </a:r>
          </a:p>
        </p:txBody>
      </p:sp>
      <p:sp>
        <p:nvSpPr>
          <p:cNvPr id="30724" name="Slide Number Placeholder 3"/>
          <p:cNvSpPr>
            <a:spLocks noGrp="1"/>
          </p:cNvSpPr>
          <p:nvPr>
            <p:ph type="sldNum" sz="quarter" idx="5"/>
          </p:nvPr>
        </p:nvSpPr>
        <p:spPr>
          <a:noFill/>
        </p:spPr>
        <p:txBody>
          <a:bodyPr/>
          <a:lstStyle/>
          <a:p>
            <a:fld id="{395D398D-F2AF-4CBF-8446-42A524863126}" type="slidenum">
              <a:rPr lang="ko-KR" altLang="en-US" smtClean="0">
                <a:ea typeface="굴림" pitchFamily="34" charset="-127"/>
              </a:rPr>
              <a:pPr/>
              <a:t>1</a:t>
            </a:fld>
            <a:endParaRPr lang="en-US" altLang="ko-KR">
              <a:ea typeface="굴림" pitchFamily="34" charset="-12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Mô</a:t>
            </a:r>
            <a:r>
              <a:rPr lang="en-US" b="1" baseline="0" dirty="0"/>
              <a:t> </a:t>
            </a:r>
            <a:r>
              <a:rPr lang="en-US" b="1" baseline="0" dirty="0" err="1"/>
              <a:t>hình</a:t>
            </a:r>
            <a:r>
              <a:rPr lang="en-US" b="1" baseline="0" dirty="0"/>
              <a:t> </a:t>
            </a:r>
            <a:r>
              <a:rPr lang="en-US" b="1" baseline="0" dirty="0" err="1"/>
              <a:t>mạng</a:t>
            </a:r>
            <a:r>
              <a:rPr lang="en-US" b="1" baseline="0" dirty="0"/>
              <a:t> SRGANs: </a:t>
            </a:r>
            <a:r>
              <a:rPr lang="en-US" b="0" baseline="0" dirty="0" err="1"/>
              <a:t>Đây</a:t>
            </a:r>
            <a:r>
              <a:rPr lang="en-US" b="0" baseline="0" dirty="0"/>
              <a:t> </a:t>
            </a:r>
            <a:r>
              <a:rPr lang="en-US" b="0" baseline="0" dirty="0" err="1"/>
              <a:t>là</a:t>
            </a:r>
            <a:r>
              <a:rPr lang="en-US" b="0" baseline="0" dirty="0"/>
              <a:t> 2 </a:t>
            </a:r>
            <a:r>
              <a:rPr lang="en-US" b="0" baseline="0" dirty="0" err="1"/>
              <a:t>mô</a:t>
            </a:r>
            <a:r>
              <a:rPr lang="en-US" b="0" baseline="0" dirty="0"/>
              <a:t> </a:t>
            </a:r>
            <a:r>
              <a:rPr lang="en-US" b="0" baseline="0" dirty="0" err="1"/>
              <a:t>hình</a:t>
            </a:r>
            <a:r>
              <a:rPr lang="en-US" b="0" baseline="0" dirty="0"/>
              <a:t> chi </a:t>
            </a:r>
            <a:r>
              <a:rPr lang="en-US" b="0" baseline="0" dirty="0" err="1"/>
              <a:t>tiết</a:t>
            </a:r>
            <a:r>
              <a:rPr lang="en-US" b="0" baseline="0" dirty="0"/>
              <a:t> </a:t>
            </a:r>
            <a:r>
              <a:rPr lang="en-US" b="0" baseline="0" dirty="0" err="1"/>
              <a:t>mạng</a:t>
            </a:r>
            <a:r>
              <a:rPr lang="en-US" b="0" baseline="0" dirty="0"/>
              <a:t> </a:t>
            </a:r>
            <a:r>
              <a:rPr lang="en-US" b="0" baseline="0" dirty="0" err="1"/>
              <a:t>tạo</a:t>
            </a:r>
            <a:r>
              <a:rPr lang="en-US" b="0" baseline="0" dirty="0"/>
              <a:t> </a:t>
            </a:r>
            <a:r>
              <a:rPr lang="en-US" b="0" baseline="0" dirty="0" err="1"/>
              <a:t>sinh</a:t>
            </a:r>
            <a:r>
              <a:rPr lang="en-US" b="0" baseline="0" dirty="0"/>
              <a:t> </a:t>
            </a:r>
            <a:r>
              <a:rPr lang="en-US" b="0" baseline="0" dirty="0" err="1"/>
              <a:t>và</a:t>
            </a:r>
            <a:r>
              <a:rPr lang="en-US" b="0" baseline="0" dirty="0"/>
              <a:t> </a:t>
            </a:r>
            <a:r>
              <a:rPr lang="en-US" b="0" baseline="0" dirty="0" err="1"/>
              <a:t>mạng</a:t>
            </a:r>
            <a:r>
              <a:rPr lang="en-US" b="0" baseline="0" dirty="0"/>
              <a:t> </a:t>
            </a:r>
            <a:r>
              <a:rPr lang="en-US" b="0" baseline="0" dirty="0" err="1"/>
              <a:t>phân</a:t>
            </a:r>
            <a:r>
              <a:rPr lang="en-US" b="0" baseline="0" dirty="0"/>
              <a:t> </a:t>
            </a:r>
            <a:r>
              <a:rPr lang="en-US" b="0" baseline="0" dirty="0" err="1"/>
              <a:t>biệt</a:t>
            </a:r>
            <a:r>
              <a:rPr lang="en-US" b="0" baseline="0" dirty="0"/>
              <a:t> </a:t>
            </a:r>
            <a:r>
              <a:rPr lang="en-US" b="0" baseline="0" dirty="0" err="1"/>
              <a:t>của</a:t>
            </a:r>
            <a:r>
              <a:rPr lang="en-US" b="0" baseline="0" dirty="0"/>
              <a:t> </a:t>
            </a:r>
            <a:r>
              <a:rPr lang="en-US" b="0" baseline="0" dirty="0" err="1"/>
              <a:t>mạng</a:t>
            </a:r>
            <a:r>
              <a:rPr lang="en-US" b="0" baseline="0" dirty="0"/>
              <a:t> SRGANs</a:t>
            </a:r>
          </a:p>
          <a:p>
            <a:endParaRPr lang="en-US" b="0" baseline="0" dirty="0"/>
          </a:p>
          <a:p>
            <a:r>
              <a:rPr lang="en-US" b="0" baseline="0" dirty="0" err="1"/>
              <a:t>Và</a:t>
            </a:r>
            <a:r>
              <a:rPr lang="en-US" b="0" baseline="0" dirty="0"/>
              <a:t> </a:t>
            </a:r>
            <a:r>
              <a:rPr lang="en-US" b="0" baseline="0" dirty="0" err="1"/>
              <a:t>quá</a:t>
            </a:r>
            <a:r>
              <a:rPr lang="en-US" b="0" baseline="0" dirty="0"/>
              <a:t> </a:t>
            </a:r>
            <a:r>
              <a:rPr lang="en-US" b="0" baseline="0" dirty="0" err="1"/>
              <a:t>trình</a:t>
            </a:r>
            <a:r>
              <a:rPr lang="en-US" b="0" baseline="0" dirty="0"/>
              <a:t> </a:t>
            </a:r>
            <a:r>
              <a:rPr lang="en-US" b="0" baseline="0" dirty="0" err="1"/>
              <a:t>huấn</a:t>
            </a:r>
            <a:r>
              <a:rPr lang="en-US" b="0" baseline="0" dirty="0"/>
              <a:t> </a:t>
            </a:r>
            <a:r>
              <a:rPr lang="en-US" b="0" baseline="0" dirty="0" err="1"/>
              <a:t>luyện</a:t>
            </a:r>
            <a:r>
              <a:rPr lang="en-US" b="0" baseline="0" dirty="0"/>
              <a:t> </a:t>
            </a:r>
            <a:r>
              <a:rPr lang="en-US" b="0" baseline="0" dirty="0" err="1"/>
              <a:t>mạng</a:t>
            </a:r>
            <a:r>
              <a:rPr lang="en-US" b="0" baseline="0" dirty="0"/>
              <a:t> SRGANs </a:t>
            </a:r>
            <a:r>
              <a:rPr lang="en-US" b="0" baseline="0" dirty="0" err="1"/>
              <a:t>cũng</a:t>
            </a:r>
            <a:r>
              <a:rPr lang="en-US" b="0" baseline="0" dirty="0"/>
              <a:t> </a:t>
            </a:r>
            <a:r>
              <a:rPr lang="en-US" b="0" baseline="0" dirty="0" err="1"/>
              <a:t>là</a:t>
            </a:r>
            <a:r>
              <a:rPr lang="en-US" b="0" baseline="0" dirty="0"/>
              <a:t> </a:t>
            </a:r>
            <a:r>
              <a:rPr lang="en-US" b="0" baseline="0" dirty="0" err="1"/>
              <a:t>một</a:t>
            </a:r>
            <a:r>
              <a:rPr lang="en-US" b="0" baseline="0" dirty="0"/>
              <a:t> </a:t>
            </a:r>
            <a:r>
              <a:rPr lang="en-US" b="0" baseline="0" dirty="0" err="1"/>
              <a:t>quá</a:t>
            </a:r>
            <a:r>
              <a:rPr lang="en-US" b="0" baseline="0" dirty="0"/>
              <a:t> </a:t>
            </a:r>
            <a:r>
              <a:rPr lang="en-US" b="0" baseline="0" dirty="0" err="1"/>
              <a:t>trình</a:t>
            </a:r>
            <a:r>
              <a:rPr lang="en-US" b="0" baseline="0" dirty="0"/>
              <a:t> </a:t>
            </a:r>
            <a:r>
              <a:rPr lang="en-US" b="0" baseline="0" dirty="0" err="1"/>
              <a:t>đối</a:t>
            </a:r>
            <a:r>
              <a:rPr lang="en-US" b="0" baseline="0" dirty="0"/>
              <a:t> </a:t>
            </a:r>
            <a:r>
              <a:rPr lang="en-US" b="0" baseline="0" dirty="0" err="1"/>
              <a:t>nghịch</a:t>
            </a:r>
            <a:r>
              <a:rPr lang="en-US" b="0" baseline="0" dirty="0"/>
              <a:t> </a:t>
            </a:r>
            <a:r>
              <a:rPr lang="en-US" b="0" baseline="0" dirty="0" err="1"/>
              <a:t>với</a:t>
            </a:r>
            <a:r>
              <a:rPr lang="en-US" b="0" baseline="0" dirty="0"/>
              <a:t> </a:t>
            </a:r>
            <a:r>
              <a:rPr lang="en-US" b="0" baseline="0" dirty="0" err="1"/>
              <a:t>công</a:t>
            </a:r>
            <a:r>
              <a:rPr lang="en-US" b="0" baseline="0" dirty="0"/>
              <a:t> </a:t>
            </a:r>
            <a:r>
              <a:rPr lang="en-US" b="0" baseline="0" dirty="0" err="1"/>
              <a:t>thức</a:t>
            </a:r>
            <a:r>
              <a:rPr lang="en-US" b="0" baseline="0" dirty="0"/>
              <a:t> </a:t>
            </a:r>
            <a:r>
              <a:rPr lang="en-US" b="0" baseline="0" dirty="0" err="1"/>
              <a:t>như</a:t>
            </a:r>
            <a:r>
              <a:rPr lang="en-US" b="0" baseline="0" dirty="0"/>
              <a:t> </a:t>
            </a:r>
            <a:r>
              <a:rPr lang="en-US" b="0" baseline="0" dirty="0" err="1"/>
              <a:t>sau</a:t>
            </a:r>
            <a:r>
              <a:rPr lang="en-US" b="0" baseline="0" dirty="0"/>
              <a:t>:</a:t>
            </a:r>
          </a:p>
          <a:p>
            <a:pPr marL="228600" indent="-228600">
              <a:buAutoNum type="arabicPeriod"/>
            </a:pPr>
            <a:r>
              <a:rPr lang="en-US" b="0" baseline="0" dirty="0"/>
              <a:t>D </a:t>
            </a:r>
            <a:r>
              <a:rPr lang="en-US" b="0" baseline="0" dirty="0" err="1"/>
              <a:t>cố</a:t>
            </a:r>
            <a:r>
              <a:rPr lang="en-US" b="0" baseline="0" dirty="0"/>
              <a:t> </a:t>
            </a:r>
            <a:r>
              <a:rPr lang="en-US" b="0" baseline="0" dirty="0" err="1"/>
              <a:t>gắng</a:t>
            </a:r>
            <a:r>
              <a:rPr lang="en-US" b="0" baseline="0" dirty="0"/>
              <a:t> </a:t>
            </a:r>
            <a:r>
              <a:rPr lang="en-US" b="0" baseline="0" dirty="0" err="1"/>
              <a:t>tối</a:t>
            </a:r>
            <a:r>
              <a:rPr lang="en-US" b="0" baseline="0" dirty="0"/>
              <a:t> </a:t>
            </a:r>
            <a:r>
              <a:rPr lang="en-US" b="0" baseline="0" dirty="0" err="1"/>
              <a:t>đa</a:t>
            </a:r>
            <a:r>
              <a:rPr lang="en-US" b="0" baseline="0" dirty="0"/>
              <a:t> </a:t>
            </a:r>
            <a:r>
              <a:rPr lang="en-US" b="0" baseline="0" dirty="0" err="1"/>
              <a:t>hóa</a:t>
            </a:r>
            <a:r>
              <a:rPr lang="en-US" b="0" baseline="0" dirty="0"/>
              <a:t> </a:t>
            </a:r>
            <a:r>
              <a:rPr lang="en-US" b="0" baseline="0" dirty="0" err="1"/>
              <a:t>kì</a:t>
            </a:r>
            <a:r>
              <a:rPr lang="en-US" b="0" baseline="0" dirty="0"/>
              <a:t> </a:t>
            </a:r>
            <a:r>
              <a:rPr lang="en-US" b="0" baseline="0" dirty="0" err="1"/>
              <a:t>vọng</a:t>
            </a:r>
            <a:r>
              <a:rPr lang="en-US" b="0" baseline="0" dirty="0"/>
              <a:t> </a:t>
            </a:r>
            <a:r>
              <a:rPr lang="en-US" b="0" baseline="0" dirty="0" err="1"/>
              <a:t>khi</a:t>
            </a:r>
            <a:r>
              <a:rPr lang="en-US" b="0" baseline="0" dirty="0"/>
              <a:t> </a:t>
            </a:r>
            <a:r>
              <a:rPr lang="en-US" b="0" baseline="0" dirty="0" err="1"/>
              <a:t>dữ</a:t>
            </a:r>
            <a:r>
              <a:rPr lang="en-US" b="0" baseline="0" dirty="0"/>
              <a:t> </a:t>
            </a:r>
            <a:r>
              <a:rPr lang="en-US" b="0" baseline="0" dirty="0" err="1"/>
              <a:t>liệu</a:t>
            </a:r>
            <a:r>
              <a:rPr lang="en-US" b="0" baseline="0" dirty="0"/>
              <a:t> </a:t>
            </a:r>
            <a:r>
              <a:rPr lang="en-US" b="0" baseline="0" dirty="0" err="1"/>
              <a:t>đầu</a:t>
            </a:r>
            <a:r>
              <a:rPr lang="en-US" b="0" baseline="0" dirty="0"/>
              <a:t> </a:t>
            </a:r>
            <a:r>
              <a:rPr lang="en-US" b="0" baseline="0" dirty="0" err="1"/>
              <a:t>vào</a:t>
            </a:r>
            <a:r>
              <a:rPr lang="en-US" b="0" baseline="0" dirty="0"/>
              <a:t> D </a:t>
            </a:r>
            <a:r>
              <a:rPr lang="en-US" b="0" baseline="0" dirty="0" err="1"/>
              <a:t>là</a:t>
            </a:r>
            <a:r>
              <a:rPr lang="en-US" b="0" baseline="0" dirty="0"/>
              <a:t> </a:t>
            </a:r>
            <a:r>
              <a:rPr lang="en-US" b="0" baseline="0" dirty="0" err="1"/>
              <a:t>ảnh</a:t>
            </a:r>
            <a:r>
              <a:rPr lang="en-US" b="0" baseline="0" dirty="0"/>
              <a:t> </a:t>
            </a:r>
            <a:r>
              <a:rPr lang="en-US" b="0" baseline="0" dirty="0" err="1"/>
              <a:t>thật</a:t>
            </a:r>
            <a:r>
              <a:rPr lang="en-US" b="0" baseline="0" dirty="0"/>
              <a:t> (HR)</a:t>
            </a:r>
          </a:p>
          <a:p>
            <a:pPr marL="228600" indent="-228600">
              <a:buAutoNum type="arabicPeriod"/>
            </a:pPr>
            <a:r>
              <a:rPr lang="en-US" b="0" baseline="0" dirty="0"/>
              <a:t>G </a:t>
            </a:r>
            <a:r>
              <a:rPr lang="en-US" b="0" baseline="0" dirty="0" err="1"/>
              <a:t>cố</a:t>
            </a:r>
            <a:r>
              <a:rPr lang="en-US" b="0" baseline="0" dirty="0"/>
              <a:t> </a:t>
            </a:r>
            <a:r>
              <a:rPr lang="en-US" b="0" baseline="0" dirty="0" err="1"/>
              <a:t>gắng</a:t>
            </a:r>
            <a:r>
              <a:rPr lang="en-US" b="0" baseline="0" dirty="0"/>
              <a:t> </a:t>
            </a:r>
            <a:r>
              <a:rPr lang="en-US" b="0" baseline="0" dirty="0" err="1"/>
              <a:t>tối</a:t>
            </a:r>
            <a:r>
              <a:rPr lang="en-US" b="0" baseline="0" dirty="0"/>
              <a:t> </a:t>
            </a:r>
            <a:r>
              <a:rPr lang="en-US" b="0" baseline="0" dirty="0" err="1"/>
              <a:t>thiểu</a:t>
            </a:r>
            <a:r>
              <a:rPr lang="en-US" b="0" baseline="0" dirty="0"/>
              <a:t> </a:t>
            </a:r>
            <a:r>
              <a:rPr lang="en-US" b="0" baseline="0" dirty="0" err="1"/>
              <a:t>hóa</a:t>
            </a:r>
            <a:r>
              <a:rPr lang="en-US" b="0" baseline="0" dirty="0"/>
              <a:t> </a:t>
            </a:r>
            <a:r>
              <a:rPr lang="en-US" b="0" baseline="0" dirty="0" err="1"/>
              <a:t>kì</a:t>
            </a:r>
            <a:r>
              <a:rPr lang="en-US" b="0" baseline="0" dirty="0"/>
              <a:t> </a:t>
            </a:r>
            <a:r>
              <a:rPr lang="en-US" b="0" baseline="0" dirty="0" err="1"/>
              <a:t>vọng</a:t>
            </a:r>
            <a:r>
              <a:rPr lang="en-US" b="0" baseline="0" dirty="0"/>
              <a:t> </a:t>
            </a:r>
            <a:r>
              <a:rPr lang="en-US" b="0" baseline="0" dirty="0" err="1"/>
              <a:t>khi</a:t>
            </a:r>
            <a:r>
              <a:rPr lang="en-US" b="0" baseline="0" dirty="0"/>
              <a:t> </a:t>
            </a:r>
            <a:r>
              <a:rPr lang="en-US" b="0" baseline="0" dirty="0" err="1"/>
              <a:t>dữ</a:t>
            </a:r>
            <a:r>
              <a:rPr lang="en-US" b="0" baseline="0" dirty="0"/>
              <a:t> </a:t>
            </a:r>
            <a:r>
              <a:rPr lang="en-US" b="0" baseline="0" dirty="0" err="1"/>
              <a:t>liệu</a:t>
            </a:r>
            <a:r>
              <a:rPr lang="en-US" b="0" baseline="0" dirty="0"/>
              <a:t> </a:t>
            </a:r>
            <a:r>
              <a:rPr lang="en-US" b="0" baseline="0" dirty="0" err="1"/>
              <a:t>đầu</a:t>
            </a:r>
            <a:r>
              <a:rPr lang="en-US" b="0" baseline="0" dirty="0"/>
              <a:t> </a:t>
            </a:r>
            <a:r>
              <a:rPr lang="en-US" b="0" baseline="0" dirty="0" err="1"/>
              <a:t>vào</a:t>
            </a:r>
            <a:r>
              <a:rPr lang="en-US" b="0" baseline="0" dirty="0"/>
              <a:t> D </a:t>
            </a:r>
            <a:r>
              <a:rPr lang="en-US" b="0" baseline="0" dirty="0" err="1"/>
              <a:t>là</a:t>
            </a:r>
            <a:r>
              <a:rPr lang="en-US" b="0" baseline="0" dirty="0"/>
              <a:t> </a:t>
            </a:r>
            <a:r>
              <a:rPr lang="en-US" b="0" baseline="0" dirty="0" err="1"/>
              <a:t>ảnh</a:t>
            </a:r>
            <a:r>
              <a:rPr lang="en-US" b="0" baseline="0" dirty="0"/>
              <a:t> </a:t>
            </a:r>
            <a:r>
              <a:rPr lang="en-US" b="0" baseline="0" dirty="0" err="1"/>
              <a:t>giả</a:t>
            </a:r>
            <a:r>
              <a:rPr lang="en-US" b="0" baseline="0" dirty="0"/>
              <a:t> </a:t>
            </a:r>
            <a:r>
              <a:rPr lang="en-US" b="0" baseline="0" dirty="0" err="1"/>
              <a:t>được</a:t>
            </a:r>
            <a:r>
              <a:rPr lang="en-US" b="0" baseline="0" dirty="0"/>
              <a:t> </a:t>
            </a:r>
            <a:r>
              <a:rPr lang="en-US" b="0" baseline="0" dirty="0" err="1"/>
              <a:t>sinh</a:t>
            </a:r>
            <a:r>
              <a:rPr lang="en-US" b="0" baseline="0" dirty="0"/>
              <a:t> </a:t>
            </a:r>
            <a:r>
              <a:rPr lang="en-US" b="0" baseline="0" dirty="0" err="1"/>
              <a:t>ra</a:t>
            </a:r>
            <a:r>
              <a:rPr lang="en-US" b="0" baseline="0" dirty="0"/>
              <a:t> </a:t>
            </a:r>
            <a:r>
              <a:rPr lang="en-US" b="0" baseline="0" dirty="0" err="1"/>
              <a:t>từ</a:t>
            </a:r>
            <a:r>
              <a:rPr lang="en-US" b="0" baseline="0" dirty="0"/>
              <a:t> G</a:t>
            </a:r>
          </a:p>
          <a:p>
            <a:pPr marL="228600" indent="-228600">
              <a:buAutoNum type="arabicPeriod"/>
            </a:pPr>
            <a:endParaRPr lang="en-US" b="0" baseline="0" dirty="0"/>
          </a:p>
          <a:p>
            <a:pPr marL="0" indent="0">
              <a:buNone/>
            </a:pPr>
            <a:r>
              <a:rPr lang="en-US" b="0" baseline="0" dirty="0"/>
              <a:t>Chi </a:t>
            </a:r>
            <a:r>
              <a:rPr lang="en-US" b="0" baseline="0" dirty="0" err="1"/>
              <a:t>tiết</a:t>
            </a:r>
            <a:r>
              <a:rPr lang="en-US" b="0" baseline="0" dirty="0"/>
              <a:t> </a:t>
            </a:r>
            <a:r>
              <a:rPr lang="en-US" b="0" baseline="0" dirty="0" err="1"/>
              <a:t>từng</a:t>
            </a:r>
            <a:r>
              <a:rPr lang="en-US" b="0" baseline="0" dirty="0"/>
              <a:t> </a:t>
            </a:r>
            <a:r>
              <a:rPr lang="en-US" b="0" baseline="0" dirty="0" err="1"/>
              <a:t>thành</a:t>
            </a:r>
            <a:r>
              <a:rPr lang="en-US" b="0" baseline="0" dirty="0"/>
              <a:t> </a:t>
            </a:r>
            <a:r>
              <a:rPr lang="en-US" b="0" baseline="0" dirty="0" err="1"/>
              <a:t>phần</a:t>
            </a:r>
            <a:r>
              <a:rPr lang="en-US" b="0" baseline="0" dirty="0"/>
              <a:t> </a:t>
            </a:r>
            <a:r>
              <a:rPr lang="en-US" b="0" baseline="0" dirty="0" err="1"/>
              <a:t>trong</a:t>
            </a:r>
            <a:r>
              <a:rPr lang="en-US" b="0" baseline="0" dirty="0"/>
              <a:t> </a:t>
            </a:r>
            <a:r>
              <a:rPr lang="en-US" b="0" baseline="0" dirty="0" err="1"/>
              <a:t>mạng</a:t>
            </a:r>
            <a:r>
              <a:rPr lang="en-US" b="0" baseline="0" dirty="0"/>
              <a:t> </a:t>
            </a:r>
            <a:r>
              <a:rPr lang="en-US" b="0" baseline="0" dirty="0" err="1"/>
              <a:t>em</a:t>
            </a:r>
            <a:r>
              <a:rPr lang="en-US" b="0" baseline="0" dirty="0"/>
              <a:t> </a:t>
            </a:r>
            <a:r>
              <a:rPr lang="en-US" b="0" baseline="0" dirty="0" err="1"/>
              <a:t>sẽ</a:t>
            </a:r>
            <a:r>
              <a:rPr lang="en-US" b="0" baseline="0" dirty="0"/>
              <a:t> </a:t>
            </a:r>
            <a:r>
              <a:rPr lang="en-US" b="0" baseline="0" dirty="0" err="1"/>
              <a:t>trình</a:t>
            </a:r>
            <a:r>
              <a:rPr lang="en-US" b="0" baseline="0" dirty="0"/>
              <a:t> </a:t>
            </a:r>
            <a:r>
              <a:rPr lang="en-US" b="0" baseline="0" dirty="0" err="1"/>
              <a:t>bày</a:t>
            </a:r>
            <a:r>
              <a:rPr lang="en-US" b="0" baseline="0" dirty="0"/>
              <a:t> ở slide </a:t>
            </a:r>
            <a:r>
              <a:rPr lang="en-US" b="0" baseline="0" dirty="0" err="1"/>
              <a:t>tiếp</a:t>
            </a:r>
            <a:r>
              <a:rPr lang="en-US" b="0" baseline="0" dirty="0"/>
              <a:t> </a:t>
            </a:r>
            <a:r>
              <a:rPr lang="en-US" b="0" baseline="0" dirty="0" err="1"/>
              <a:t>theo</a:t>
            </a:r>
            <a:endParaRPr lang="en-US" b="0" baseline="0" dirty="0"/>
          </a:p>
          <a:p>
            <a:pPr marL="0" indent="0">
              <a:buNone/>
            </a:pP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10</a:t>
            </a:fld>
            <a:endParaRPr lang="en-US" altLang="ko-KR"/>
          </a:p>
        </p:txBody>
      </p:sp>
    </p:spTree>
    <p:extLst>
      <p:ext uri="{BB962C8B-B14F-4D97-AF65-F5344CB8AC3E}">
        <p14:creationId xmlns:p14="http://schemas.microsoft.com/office/powerpoint/2010/main" val="1158241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Mạng</a:t>
            </a:r>
            <a:r>
              <a:rPr lang="en-US" b="1" baseline="0" dirty="0"/>
              <a:t> </a:t>
            </a:r>
            <a:r>
              <a:rPr lang="en-US" b="1" baseline="0" dirty="0" err="1"/>
              <a:t>tạo</a:t>
            </a:r>
            <a:r>
              <a:rPr lang="en-US" b="1" baseline="0" dirty="0"/>
              <a:t> </a:t>
            </a:r>
            <a:r>
              <a:rPr lang="en-US" b="1" baseline="0" dirty="0" err="1"/>
              <a:t>sinh</a:t>
            </a:r>
            <a:r>
              <a:rPr lang="en-US" b="1" baseline="0" dirty="0"/>
              <a:t>: </a:t>
            </a:r>
            <a:r>
              <a:rPr lang="en-US" b="0" baseline="0" dirty="0" err="1"/>
              <a:t>Là</a:t>
            </a:r>
            <a:r>
              <a:rPr lang="en-US" b="0" baseline="0" dirty="0"/>
              <a:t> </a:t>
            </a:r>
            <a:r>
              <a:rPr lang="en-US" b="0" baseline="0" dirty="0" err="1"/>
              <a:t>một</a:t>
            </a:r>
            <a:r>
              <a:rPr lang="en-US" b="0" baseline="0" dirty="0"/>
              <a:t> deep neural-nets </a:t>
            </a:r>
            <a:r>
              <a:rPr lang="en-US" b="0" baseline="0" dirty="0" err="1"/>
              <a:t>chứa</a:t>
            </a:r>
            <a:r>
              <a:rPr lang="en-US" b="0" baseline="0" dirty="0"/>
              <a:t> </a:t>
            </a:r>
            <a:r>
              <a:rPr lang="en-US" b="0" baseline="0" dirty="0" err="1"/>
              <a:t>chủ</a:t>
            </a:r>
            <a:r>
              <a:rPr lang="en-US" b="0" baseline="0" dirty="0"/>
              <a:t> </a:t>
            </a:r>
            <a:r>
              <a:rPr lang="en-US" b="0" baseline="0" dirty="0" err="1"/>
              <a:t>yếu</a:t>
            </a:r>
            <a:r>
              <a:rPr lang="en-US" b="0" baseline="0" dirty="0"/>
              <a:t> </a:t>
            </a:r>
            <a:r>
              <a:rPr lang="en-US" b="0" baseline="0" dirty="0" err="1"/>
              <a:t>là</a:t>
            </a:r>
            <a:r>
              <a:rPr lang="en-US" b="0" baseline="0" dirty="0"/>
              <a:t> </a:t>
            </a:r>
            <a:r>
              <a:rPr lang="en-US" b="0" baseline="0" dirty="0" err="1"/>
              <a:t>các</a:t>
            </a:r>
            <a:r>
              <a:rPr lang="en-US" b="0" baseline="0" dirty="0"/>
              <a:t> </a:t>
            </a:r>
            <a:r>
              <a:rPr lang="en-US" b="0" baseline="0" dirty="0" err="1"/>
              <a:t>lớp</a:t>
            </a:r>
            <a:r>
              <a:rPr lang="en-US" b="0" baseline="0" dirty="0"/>
              <a:t> </a:t>
            </a:r>
            <a:r>
              <a:rPr lang="en-US" b="0" baseline="0" dirty="0" err="1"/>
              <a:t>tích</a:t>
            </a:r>
            <a:r>
              <a:rPr lang="en-US" b="0" baseline="0" dirty="0"/>
              <a:t> </a:t>
            </a:r>
            <a:r>
              <a:rPr lang="en-US" b="0" baseline="0" dirty="0" err="1"/>
              <a:t>chập</a:t>
            </a:r>
            <a:r>
              <a:rPr lang="en-US" b="0" baseline="0" dirty="0"/>
              <a:t>, 16 lớp res block </a:t>
            </a:r>
            <a:r>
              <a:rPr lang="en-US" b="0" baseline="0" dirty="0" err="1"/>
              <a:t>và</a:t>
            </a:r>
            <a:r>
              <a:rPr lang="en-US" b="0" baseline="0" dirty="0"/>
              <a:t> </a:t>
            </a:r>
            <a:r>
              <a:rPr lang="en-US" b="0" baseline="0" dirty="0" err="1"/>
              <a:t>có</a:t>
            </a:r>
            <a:r>
              <a:rPr lang="en-US" b="0" baseline="0" dirty="0"/>
              <a:t> 2 </a:t>
            </a:r>
            <a:r>
              <a:rPr lang="en-US" b="0" baseline="0" dirty="0" err="1"/>
              <a:t>khối</a:t>
            </a:r>
            <a:r>
              <a:rPr lang="en-US" b="0" baseline="0" dirty="0"/>
              <a:t> Pixel-shuffler </a:t>
            </a:r>
            <a:r>
              <a:rPr lang="en-US" b="0" baseline="0" dirty="0" err="1"/>
              <a:t>để</a:t>
            </a:r>
            <a:r>
              <a:rPr lang="en-US" b="0" baseline="0" dirty="0"/>
              <a:t> </a:t>
            </a:r>
            <a:r>
              <a:rPr lang="en-US" b="0" baseline="0" dirty="0" err="1"/>
              <a:t>upsampling</a:t>
            </a:r>
            <a:r>
              <a:rPr lang="en-US" b="0" baseline="0" dirty="0"/>
              <a:t>.</a:t>
            </a:r>
          </a:p>
          <a:p>
            <a:r>
              <a:rPr lang="en-US" b="0" baseline="0" dirty="0"/>
              <a:t>Vời đầu vào là ành LR và đầu ra là anh SR</a:t>
            </a:r>
          </a:p>
          <a:p>
            <a:endParaRPr lang="en-US" b="0" baseline="0" dirty="0"/>
          </a:p>
          <a:p>
            <a:r>
              <a:rPr lang="en-US" b="1" dirty="0" err="1"/>
              <a:t>PReLU</a:t>
            </a:r>
            <a:r>
              <a:rPr lang="en-US" b="1" dirty="0"/>
              <a:t>:</a:t>
            </a:r>
            <a:r>
              <a:rPr lang="en-US" b="1" baseline="0" dirty="0"/>
              <a:t> </a:t>
            </a:r>
          </a:p>
          <a:p>
            <a:r>
              <a:rPr lang="en-US" b="1" baseline="0" dirty="0"/>
              <a:t>What: </a:t>
            </a:r>
            <a:r>
              <a:rPr lang="en-US" b="0" baseline="0" dirty="0" err="1"/>
              <a:t>Là</a:t>
            </a:r>
            <a:r>
              <a:rPr lang="en-US" b="0" baseline="0" dirty="0"/>
              <a:t> </a:t>
            </a:r>
            <a:r>
              <a:rPr lang="en-US" b="0" baseline="0" dirty="0" err="1"/>
              <a:t>lớp</a:t>
            </a:r>
            <a:r>
              <a:rPr lang="en-US" b="0" baseline="0" dirty="0"/>
              <a:t> </a:t>
            </a:r>
            <a:r>
              <a:rPr lang="en-US" b="0" baseline="0" dirty="0" err="1"/>
              <a:t>kích</a:t>
            </a:r>
            <a:r>
              <a:rPr lang="en-US" b="0" baseline="0" dirty="0"/>
              <a:t> </a:t>
            </a:r>
            <a:r>
              <a:rPr lang="en-US" b="0" baseline="0" dirty="0" err="1"/>
              <a:t>hoạt</a:t>
            </a:r>
            <a:r>
              <a:rPr lang="en-US" b="0" baseline="0" dirty="0"/>
              <a:t>, </a:t>
            </a:r>
            <a:r>
              <a:rPr lang="en-US" b="0" baseline="0" dirty="0" err="1"/>
              <a:t>một</a:t>
            </a:r>
            <a:r>
              <a:rPr lang="en-US" b="0" baseline="0" dirty="0"/>
              <a:t> </a:t>
            </a:r>
            <a:r>
              <a:rPr lang="en-US" b="0" baseline="0" dirty="0" err="1"/>
              <a:t>biến</a:t>
            </a:r>
            <a:r>
              <a:rPr lang="en-US" b="0" baseline="0" dirty="0"/>
              <a:t> </a:t>
            </a:r>
            <a:r>
              <a:rPr lang="en-US" b="0" baseline="0" dirty="0" err="1"/>
              <a:t>thể</a:t>
            </a:r>
            <a:r>
              <a:rPr lang="en-US" b="0" baseline="0" dirty="0"/>
              <a:t> </a:t>
            </a:r>
            <a:r>
              <a:rPr lang="en-US" b="0" baseline="0" dirty="0" err="1"/>
              <a:t>của</a:t>
            </a:r>
            <a:r>
              <a:rPr lang="en-US" b="0" baseline="0" dirty="0"/>
              <a:t> </a:t>
            </a:r>
            <a:r>
              <a:rPr lang="en-US" b="0" baseline="0" dirty="0" err="1"/>
              <a:t>ReLU</a:t>
            </a:r>
            <a:endParaRPr lang="en-US" b="0" baseline="0" dirty="0"/>
          </a:p>
          <a:p>
            <a:r>
              <a:rPr lang="en-US" b="1" baseline="0" dirty="0"/>
              <a:t>Why: </a:t>
            </a:r>
            <a:r>
              <a:rPr lang="en-US" b="0" baseline="0" dirty="0" err="1"/>
              <a:t>Việc</a:t>
            </a:r>
            <a:r>
              <a:rPr lang="en-US" b="0" baseline="0" dirty="0"/>
              <a:t> </a:t>
            </a:r>
            <a:r>
              <a:rPr lang="en-US" b="0" baseline="0" dirty="0" err="1"/>
              <a:t>áp</a:t>
            </a:r>
            <a:r>
              <a:rPr lang="en-US" b="0" baseline="0" dirty="0"/>
              <a:t> </a:t>
            </a:r>
            <a:r>
              <a:rPr lang="en-US" b="0" baseline="0" dirty="0" err="1"/>
              <a:t>dụng</a:t>
            </a:r>
            <a:r>
              <a:rPr lang="en-US" b="0" baseline="0" dirty="0"/>
              <a:t> </a:t>
            </a:r>
            <a:r>
              <a:rPr lang="en-US" b="0" baseline="0" dirty="0" err="1"/>
              <a:t>ReLU</a:t>
            </a:r>
            <a:r>
              <a:rPr lang="en-US" b="0" baseline="0" dirty="0"/>
              <a:t> </a:t>
            </a:r>
            <a:r>
              <a:rPr lang="en-US" b="0" baseline="0" dirty="0" err="1"/>
              <a:t>đã</a:t>
            </a:r>
            <a:r>
              <a:rPr lang="en-US" b="0" baseline="0" dirty="0"/>
              <a:t> </a:t>
            </a:r>
            <a:r>
              <a:rPr lang="en-US" b="0" baseline="0" dirty="0" err="1"/>
              <a:t>khắc</a:t>
            </a:r>
            <a:r>
              <a:rPr lang="en-US" b="0" baseline="0" dirty="0"/>
              <a:t> </a:t>
            </a:r>
            <a:r>
              <a:rPr lang="en-US" b="0" baseline="0" dirty="0" err="1"/>
              <a:t>phục</a:t>
            </a:r>
            <a:r>
              <a:rPr lang="en-US" b="0" baseline="0" dirty="0"/>
              <a:t> </a:t>
            </a:r>
            <a:r>
              <a:rPr lang="en-US" b="0" baseline="0" dirty="0" err="1"/>
              <a:t>được</a:t>
            </a:r>
            <a:r>
              <a:rPr lang="en-US" b="0" baseline="0" dirty="0"/>
              <a:t> </a:t>
            </a:r>
            <a:r>
              <a:rPr lang="en-US" b="0" baseline="0" dirty="0" err="1"/>
              <a:t>hiện</a:t>
            </a:r>
            <a:r>
              <a:rPr lang="en-US" b="0" baseline="0" dirty="0"/>
              <a:t> </a:t>
            </a:r>
            <a:r>
              <a:rPr lang="en-US" b="0" baseline="0" dirty="0" err="1"/>
              <a:t>tượng</a:t>
            </a:r>
            <a:r>
              <a:rPr lang="en-US" b="0" baseline="0" dirty="0"/>
              <a:t> vanishing gradient, </a:t>
            </a:r>
            <a:r>
              <a:rPr lang="en-US" b="0" baseline="0" dirty="0" err="1"/>
              <a:t>tuy</a:t>
            </a:r>
            <a:r>
              <a:rPr lang="en-US" b="0" baseline="0" dirty="0"/>
              <a:t> </a:t>
            </a:r>
            <a:r>
              <a:rPr lang="en-US" b="0" baseline="0" dirty="0" err="1"/>
              <a:t>nhiên</a:t>
            </a:r>
            <a:r>
              <a:rPr lang="en-US" b="0" baseline="0" dirty="0"/>
              <a:t> </a:t>
            </a:r>
            <a:r>
              <a:rPr lang="en-US" b="0" baseline="0" dirty="0" err="1"/>
              <a:t>trong</a:t>
            </a:r>
            <a:r>
              <a:rPr lang="en-US" b="0" baseline="0" dirty="0"/>
              <a:t> </a:t>
            </a:r>
            <a:r>
              <a:rPr lang="en-US" b="0" baseline="0" dirty="0" err="1"/>
              <a:t>quá</a:t>
            </a:r>
            <a:r>
              <a:rPr lang="en-US" b="0" baseline="0" dirty="0"/>
              <a:t> </a:t>
            </a:r>
            <a:r>
              <a:rPr lang="en-US" b="0" baseline="0" dirty="0" err="1"/>
              <a:t>trình</a:t>
            </a:r>
            <a:r>
              <a:rPr lang="en-US" b="0" baseline="0" dirty="0"/>
              <a:t> lan truyền ngược </a:t>
            </a:r>
            <a:r>
              <a:rPr lang="en-US" b="0" baseline="0" dirty="0" err="1"/>
              <a:t>đạo</a:t>
            </a:r>
            <a:r>
              <a:rPr lang="en-US" b="0" baseline="0" dirty="0"/>
              <a:t> </a:t>
            </a:r>
            <a:r>
              <a:rPr lang="en-US" b="0" baseline="0" dirty="0" err="1"/>
              <a:t>hàm</a:t>
            </a:r>
            <a:r>
              <a:rPr lang="en-US" b="0" baseline="0" dirty="0"/>
              <a:t> </a:t>
            </a:r>
            <a:r>
              <a:rPr lang="en-US" b="0" baseline="0" dirty="0" err="1"/>
              <a:t>của</a:t>
            </a:r>
            <a:r>
              <a:rPr lang="en-US" b="0" baseline="0" dirty="0"/>
              <a:t> </a:t>
            </a:r>
            <a:r>
              <a:rPr lang="en-US" b="0" baseline="0" dirty="0" err="1"/>
              <a:t>ReLU</a:t>
            </a:r>
            <a:r>
              <a:rPr lang="en-US" b="0" baseline="0" dirty="0"/>
              <a:t> </a:t>
            </a:r>
            <a:r>
              <a:rPr lang="en-US" b="0" baseline="0" dirty="0" err="1"/>
              <a:t>sẽ</a:t>
            </a:r>
            <a:r>
              <a:rPr lang="en-US" b="0" baseline="0" dirty="0"/>
              <a:t> </a:t>
            </a:r>
            <a:r>
              <a:rPr lang="en-US" b="0" baseline="0" dirty="0" err="1"/>
              <a:t>bằng</a:t>
            </a:r>
            <a:r>
              <a:rPr lang="en-US" b="0" baseline="0" dirty="0"/>
              <a:t> 0 </a:t>
            </a:r>
            <a:r>
              <a:rPr lang="en-US" b="0" baseline="0" dirty="0" err="1"/>
              <a:t>nếu</a:t>
            </a:r>
            <a:r>
              <a:rPr lang="en-US" b="0" baseline="0" dirty="0"/>
              <a:t> y =&lt;0  </a:t>
            </a:r>
          </a:p>
          <a:p>
            <a:r>
              <a:rPr lang="en-US" b="0" baseline="0" dirty="0"/>
              <a:t>=&gt;  node </a:t>
            </a:r>
            <a:r>
              <a:rPr lang="en-US" b="0" baseline="0" dirty="0" err="1"/>
              <a:t>sẽ</a:t>
            </a:r>
            <a:r>
              <a:rPr lang="en-US" b="0" baseline="0" dirty="0"/>
              <a:t> </a:t>
            </a:r>
            <a:r>
              <a:rPr lang="en-US" b="0" baseline="0" dirty="0" err="1"/>
              <a:t>không</a:t>
            </a:r>
            <a:r>
              <a:rPr lang="en-US" b="0" baseline="0" dirty="0"/>
              <a:t> active</a:t>
            </a:r>
          </a:p>
          <a:p>
            <a:r>
              <a:rPr lang="en-US" b="0" baseline="0" dirty="0" err="1"/>
              <a:t>Việc</a:t>
            </a:r>
            <a:r>
              <a:rPr lang="en-US" b="0" baseline="0" dirty="0"/>
              <a:t> </a:t>
            </a:r>
            <a:r>
              <a:rPr lang="en-US" b="0" baseline="0" dirty="0" err="1"/>
              <a:t>đưa</a:t>
            </a:r>
            <a:r>
              <a:rPr lang="en-US" b="0" baseline="0" dirty="0"/>
              <a:t> </a:t>
            </a:r>
            <a:r>
              <a:rPr lang="en-US" b="0" baseline="0" dirty="0" err="1"/>
              <a:t>tham</a:t>
            </a:r>
            <a:r>
              <a:rPr lang="en-US" b="0" baseline="0" dirty="0"/>
              <a:t> </a:t>
            </a:r>
            <a:r>
              <a:rPr lang="en-US" b="0" baseline="0" dirty="0" err="1"/>
              <a:t>số</a:t>
            </a:r>
            <a:r>
              <a:rPr lang="en-US" b="0" baseline="0" dirty="0"/>
              <a:t> </a:t>
            </a:r>
            <a:r>
              <a:rPr lang="en-US" b="0" baseline="0" dirty="0" err="1"/>
              <a:t>anpha</a:t>
            </a:r>
            <a:r>
              <a:rPr lang="en-US" b="0" baseline="0" dirty="0"/>
              <a:t> </a:t>
            </a:r>
            <a:r>
              <a:rPr lang="en-US" b="0" baseline="0" dirty="0" err="1"/>
              <a:t>vào</a:t>
            </a:r>
            <a:r>
              <a:rPr lang="en-US" b="0" baseline="0" dirty="0"/>
              <a:t> </a:t>
            </a:r>
            <a:r>
              <a:rPr lang="en-US" b="0" baseline="0" dirty="0" err="1"/>
              <a:t>sẽ</a:t>
            </a:r>
            <a:r>
              <a:rPr lang="en-US" b="0" baseline="0" dirty="0"/>
              <a:t> </a:t>
            </a:r>
            <a:r>
              <a:rPr lang="en-US" b="0" baseline="0" dirty="0" err="1"/>
              <a:t>như</a:t>
            </a:r>
            <a:r>
              <a:rPr lang="en-US" b="0" baseline="0" dirty="0"/>
              <a:t>  </a:t>
            </a:r>
            <a:r>
              <a:rPr lang="en-US" b="0" baseline="0" dirty="0" err="1"/>
              <a:t>một</a:t>
            </a:r>
            <a:r>
              <a:rPr lang="en-US" b="0" baseline="0" dirty="0"/>
              <a:t> </a:t>
            </a:r>
            <a:r>
              <a:rPr lang="en-US" b="0" baseline="0" dirty="0" err="1"/>
              <a:t>chỉ</a:t>
            </a:r>
            <a:r>
              <a:rPr lang="en-US" b="0" baseline="0" dirty="0"/>
              <a:t> </a:t>
            </a:r>
            <a:r>
              <a:rPr lang="en-US" b="0" baseline="0" dirty="0" err="1"/>
              <a:t>số</a:t>
            </a:r>
            <a:r>
              <a:rPr lang="en-US" b="0" baseline="0" dirty="0"/>
              <a:t> </a:t>
            </a:r>
            <a:r>
              <a:rPr lang="en-US" b="0" baseline="0" dirty="0" err="1"/>
              <a:t>học</a:t>
            </a:r>
            <a:r>
              <a:rPr lang="en-US" b="0" baseline="0" dirty="0"/>
              <a:t> </a:t>
            </a:r>
            <a:r>
              <a:rPr lang="en-US" b="0" baseline="0" dirty="0" err="1"/>
              <a:t>giống</a:t>
            </a:r>
            <a:r>
              <a:rPr lang="en-US" b="0" baseline="0" dirty="0"/>
              <a:t> </a:t>
            </a:r>
            <a:r>
              <a:rPr lang="en-US" b="0" baseline="0" dirty="0" err="1"/>
              <a:t>như</a:t>
            </a:r>
            <a:r>
              <a:rPr lang="en-US" b="0" baseline="0" dirty="0"/>
              <a:t> weight, bias</a:t>
            </a:r>
          </a:p>
          <a:p>
            <a:endParaRPr lang="en-US" b="0" baseline="0" dirty="0"/>
          </a:p>
          <a:p>
            <a:r>
              <a:rPr lang="en-US" b="1" baseline="0" dirty="0"/>
              <a:t>Residual Block: </a:t>
            </a:r>
            <a:r>
              <a:rPr lang="en-US" b="0" baseline="0" dirty="0" err="1"/>
              <a:t>là</a:t>
            </a:r>
            <a:r>
              <a:rPr lang="en-US" b="0" baseline="0" dirty="0"/>
              <a:t> </a:t>
            </a:r>
            <a:r>
              <a:rPr lang="en-US" b="0" baseline="0" dirty="0" err="1"/>
              <a:t>lớp</a:t>
            </a:r>
            <a:r>
              <a:rPr lang="en-US" b="0" baseline="0" dirty="0"/>
              <a:t> </a:t>
            </a:r>
            <a:r>
              <a:rPr lang="en-US" b="0" baseline="0" dirty="0" err="1"/>
              <a:t>mà</a:t>
            </a:r>
            <a:r>
              <a:rPr lang="en-US" b="0" baseline="0" dirty="0"/>
              <a:t> output </a:t>
            </a:r>
            <a:r>
              <a:rPr lang="en-US" b="0" baseline="0" dirty="0" err="1"/>
              <a:t>đầu</a:t>
            </a:r>
            <a:r>
              <a:rPr lang="en-US" b="0" baseline="0" dirty="0"/>
              <a:t> </a:t>
            </a:r>
            <a:r>
              <a:rPr lang="en-US" b="0" baseline="0" dirty="0" err="1"/>
              <a:t>ra</a:t>
            </a:r>
            <a:r>
              <a:rPr lang="en-US" b="0" baseline="0" dirty="0"/>
              <a:t> </a:t>
            </a:r>
            <a:r>
              <a:rPr lang="en-US" b="0" baseline="0" dirty="0" err="1"/>
              <a:t>của</a:t>
            </a:r>
            <a:r>
              <a:rPr lang="en-US" b="0" baseline="0" dirty="0"/>
              <a:t> </a:t>
            </a:r>
            <a:r>
              <a:rPr lang="en-US" b="0" baseline="0" dirty="0" err="1"/>
              <a:t>lớp</a:t>
            </a:r>
            <a:r>
              <a:rPr lang="en-US" b="0" baseline="0" dirty="0"/>
              <a:t> </a:t>
            </a:r>
            <a:r>
              <a:rPr lang="en-US" b="0" baseline="0" dirty="0" err="1"/>
              <a:t>bằng</a:t>
            </a:r>
            <a:r>
              <a:rPr lang="en-US" b="0" baseline="0" dirty="0"/>
              <a:t> x + f(x)</a:t>
            </a:r>
          </a:p>
          <a:p>
            <a:r>
              <a:rPr lang="en-US" b="0" baseline="0" dirty="0"/>
              <a:t>Why: </a:t>
            </a:r>
            <a:r>
              <a:rPr lang="en-US" b="0" baseline="0" dirty="0" err="1"/>
              <a:t>Thực</a:t>
            </a:r>
            <a:r>
              <a:rPr lang="en-US" b="0" baseline="0" dirty="0"/>
              <a:t> </a:t>
            </a:r>
            <a:r>
              <a:rPr lang="en-US" b="0" baseline="0" dirty="0" err="1"/>
              <a:t>nghiệm</a:t>
            </a:r>
            <a:r>
              <a:rPr lang="en-US" b="0" baseline="0" dirty="0"/>
              <a:t> </a:t>
            </a:r>
            <a:r>
              <a:rPr lang="en-US" b="0" baseline="0" dirty="0" err="1"/>
              <a:t>cho</a:t>
            </a:r>
            <a:r>
              <a:rPr lang="en-US" b="0" baseline="0" dirty="0"/>
              <a:t> </a:t>
            </a:r>
            <a:r>
              <a:rPr lang="en-US" b="0" baseline="0" dirty="0" err="1"/>
              <a:t>thấy</a:t>
            </a:r>
            <a:r>
              <a:rPr lang="en-US" b="0" baseline="0" dirty="0"/>
              <a:t> </a:t>
            </a:r>
            <a:r>
              <a:rPr lang="en-US" b="0" baseline="0" dirty="0" err="1"/>
              <a:t>rằng</a:t>
            </a:r>
            <a:r>
              <a:rPr lang="en-US" b="0" baseline="0" dirty="0"/>
              <a:t> </a:t>
            </a:r>
            <a:r>
              <a:rPr lang="en-US" b="0" baseline="0" dirty="0" err="1"/>
              <a:t>mạng</a:t>
            </a:r>
            <a:r>
              <a:rPr lang="en-US" b="0" baseline="0" dirty="0"/>
              <a:t> deep model </a:t>
            </a:r>
            <a:r>
              <a:rPr lang="en-US" b="0" baseline="0" dirty="0" err="1"/>
              <a:t>có</a:t>
            </a:r>
            <a:r>
              <a:rPr lang="en-US" b="0" baseline="0" dirty="0"/>
              <a:t> </a:t>
            </a:r>
            <a:r>
              <a:rPr lang="en-US" b="0" baseline="0" dirty="0" err="1"/>
              <a:t>số</a:t>
            </a:r>
            <a:r>
              <a:rPr lang="en-US" b="0" baseline="0" dirty="0"/>
              <a:t> </a:t>
            </a:r>
            <a:r>
              <a:rPr lang="en-US" b="0" baseline="0" dirty="0" err="1"/>
              <a:t>lớp</a:t>
            </a:r>
            <a:r>
              <a:rPr lang="en-US" b="0" baseline="0" dirty="0"/>
              <a:t> </a:t>
            </a:r>
            <a:r>
              <a:rPr lang="en-US" b="0" baseline="0" dirty="0" err="1"/>
              <a:t>ấn</a:t>
            </a:r>
            <a:r>
              <a:rPr lang="en-US" b="0" baseline="0" dirty="0"/>
              <a:t> </a:t>
            </a:r>
            <a:r>
              <a:rPr lang="en-US" b="0" baseline="0" dirty="0" err="1"/>
              <a:t>càng</a:t>
            </a:r>
            <a:r>
              <a:rPr lang="en-US" b="0" baseline="0" dirty="0"/>
              <a:t> </a:t>
            </a:r>
            <a:r>
              <a:rPr lang="en-US" b="0" baseline="0" dirty="0" err="1"/>
              <a:t>sâu</a:t>
            </a:r>
            <a:r>
              <a:rPr lang="en-US" b="0" baseline="0" dirty="0"/>
              <a:t> </a:t>
            </a:r>
            <a:r>
              <a:rPr lang="en-US" b="0" baseline="0" dirty="0" err="1"/>
              <a:t>thì</a:t>
            </a:r>
            <a:r>
              <a:rPr lang="en-US" b="0" baseline="0" dirty="0"/>
              <a:t> </a:t>
            </a:r>
            <a:r>
              <a:rPr lang="en-US" b="0" baseline="0" dirty="0" err="1"/>
              <a:t>càng</a:t>
            </a:r>
            <a:r>
              <a:rPr lang="en-US" b="0" baseline="0" dirty="0"/>
              <a:t> </a:t>
            </a:r>
            <a:r>
              <a:rPr lang="en-US" b="0" baseline="0" dirty="0" err="1"/>
              <a:t>chính</a:t>
            </a:r>
            <a:r>
              <a:rPr lang="en-US" b="0" baseline="0" dirty="0"/>
              <a:t> </a:t>
            </a:r>
            <a:r>
              <a:rPr lang="en-US" b="0" baseline="0" dirty="0" err="1"/>
              <a:t>xác</a:t>
            </a:r>
            <a:r>
              <a:rPr lang="en-US" b="0" baseline="0" dirty="0"/>
              <a:t>. </a:t>
            </a:r>
            <a:r>
              <a:rPr lang="en-US" b="0" baseline="0" dirty="0" err="1"/>
              <a:t>Tuy</a:t>
            </a:r>
            <a:r>
              <a:rPr lang="en-US" b="0" baseline="0" dirty="0"/>
              <a:t> </a:t>
            </a:r>
            <a:r>
              <a:rPr lang="en-US" b="0" baseline="0" dirty="0" err="1"/>
              <a:t>nhiên</a:t>
            </a:r>
            <a:r>
              <a:rPr lang="en-US" b="0" baseline="0" dirty="0"/>
              <a:t> </a:t>
            </a:r>
            <a:r>
              <a:rPr lang="en-US" b="0" baseline="0" dirty="0" err="1"/>
              <a:t>là</a:t>
            </a:r>
            <a:r>
              <a:rPr lang="en-US" b="0" baseline="0" dirty="0"/>
              <a:t> </a:t>
            </a:r>
            <a:r>
              <a:rPr lang="en-US" b="0" baseline="0" dirty="0" err="1"/>
              <a:t>sẽ</a:t>
            </a:r>
            <a:r>
              <a:rPr lang="en-US" b="0" baseline="0" dirty="0"/>
              <a:t> </a:t>
            </a:r>
            <a:r>
              <a:rPr lang="en-US" b="0" baseline="0" dirty="0" err="1"/>
              <a:t>có</a:t>
            </a:r>
            <a:r>
              <a:rPr lang="en-US" b="0" baseline="0" dirty="0"/>
              <a:t> </a:t>
            </a:r>
            <a:r>
              <a:rPr lang="en-US" b="0" baseline="0" dirty="0" err="1"/>
              <a:t>giới</a:t>
            </a:r>
            <a:r>
              <a:rPr lang="en-US" b="0" baseline="0" dirty="0"/>
              <a:t> </a:t>
            </a:r>
            <a:r>
              <a:rPr lang="en-US" b="0" baseline="0" dirty="0" err="1"/>
              <a:t>hạn</a:t>
            </a:r>
            <a:r>
              <a:rPr lang="en-US" b="0" baseline="0" dirty="0"/>
              <a:t>, </a:t>
            </a:r>
            <a:r>
              <a:rPr lang="en-US" b="0" baseline="0" dirty="0" err="1"/>
              <a:t>hiện</a:t>
            </a:r>
            <a:r>
              <a:rPr lang="en-US" b="0" baseline="0" dirty="0"/>
              <a:t> </a:t>
            </a:r>
            <a:r>
              <a:rPr lang="en-US" b="0" baseline="0" dirty="0" err="1"/>
              <a:t>tượng</a:t>
            </a:r>
            <a:r>
              <a:rPr lang="en-US" b="0" baseline="0" dirty="0"/>
              <a:t> vanishing gradient and Exploding gradient tức là gradient trở nên quá nhỏ hoặc quá hơn nếu mạng quá sâu.</a:t>
            </a:r>
          </a:p>
          <a:p>
            <a:r>
              <a:rPr lang="en-US" b="0" baseline="0" dirty="0"/>
              <a:t> Thực tế cho thấy sử dung các Residual block đã giải quyết được vấn đề này</a:t>
            </a:r>
          </a:p>
          <a:p>
            <a:endParaRPr lang="en-US" b="0" baseline="0" dirty="0"/>
          </a:p>
          <a:p>
            <a:r>
              <a:rPr lang="en-US" b="1" baseline="0" dirty="0"/>
              <a:t>Pixel Shuffler: </a:t>
            </a:r>
            <a:r>
              <a:rPr lang="en-US" b="0" baseline="0" dirty="0"/>
              <a:t>Là lớp up-sampling từ các feature map (Có thể coi là lớp giải tích chập)</a:t>
            </a:r>
            <a:endParaRPr lang="en-US" b="1" baseline="0" dirty="0"/>
          </a:p>
          <a:p>
            <a:r>
              <a:rPr lang="en-US" b="1" baseline="0" dirty="0"/>
              <a:t>Why: </a:t>
            </a:r>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11</a:t>
            </a:fld>
            <a:endParaRPr lang="en-US" altLang="ko-KR"/>
          </a:p>
        </p:txBody>
      </p:sp>
    </p:spTree>
    <p:extLst>
      <p:ext uri="{BB962C8B-B14F-4D97-AF65-F5344CB8AC3E}">
        <p14:creationId xmlns:p14="http://schemas.microsoft.com/office/powerpoint/2010/main" val="1051119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Mạng</a:t>
            </a:r>
            <a:r>
              <a:rPr lang="en-US" b="1" dirty="0"/>
              <a:t> </a:t>
            </a:r>
            <a:r>
              <a:rPr lang="en-US" b="1" dirty="0" err="1"/>
              <a:t>phân</a:t>
            </a:r>
            <a:r>
              <a:rPr lang="en-US" b="1" dirty="0"/>
              <a:t> </a:t>
            </a:r>
            <a:r>
              <a:rPr lang="en-US" b="1" dirty="0" err="1"/>
              <a:t>biệt</a:t>
            </a:r>
            <a:r>
              <a:rPr lang="en-US" b="1" dirty="0"/>
              <a:t>: </a:t>
            </a:r>
            <a:r>
              <a:rPr lang="en-US" b="0" dirty="0" err="1"/>
              <a:t>Là</a:t>
            </a:r>
            <a:r>
              <a:rPr lang="en-US" b="0" dirty="0"/>
              <a:t> </a:t>
            </a:r>
            <a:r>
              <a:rPr lang="en-US" b="0" dirty="0" err="1"/>
              <a:t>một</a:t>
            </a:r>
            <a:r>
              <a:rPr lang="en-US" b="0" dirty="0"/>
              <a:t> </a:t>
            </a:r>
            <a:r>
              <a:rPr lang="en-US" b="0" dirty="0" err="1"/>
              <a:t>mạng</a:t>
            </a:r>
            <a:r>
              <a:rPr lang="en-US" b="0" dirty="0"/>
              <a:t> </a:t>
            </a:r>
            <a:r>
              <a:rPr lang="en-US" b="0" dirty="0" err="1"/>
              <a:t>phân</a:t>
            </a:r>
            <a:r>
              <a:rPr lang="en-US" b="0" dirty="0"/>
              <a:t> </a:t>
            </a:r>
            <a:r>
              <a:rPr lang="en-US" b="0" dirty="0" err="1"/>
              <a:t>biệt</a:t>
            </a:r>
            <a:r>
              <a:rPr lang="en-US" b="0" dirty="0"/>
              <a:t> (classification) </a:t>
            </a:r>
            <a:r>
              <a:rPr lang="en-US" b="0" dirty="0" err="1"/>
              <a:t>đơn</a:t>
            </a:r>
            <a:r>
              <a:rPr lang="en-US" b="0" dirty="0"/>
              <a:t> </a:t>
            </a:r>
            <a:r>
              <a:rPr lang="en-US" b="0" dirty="0" err="1"/>
              <a:t>thuần</a:t>
            </a:r>
            <a:r>
              <a:rPr lang="en-US" b="0" dirty="0"/>
              <a:t>, có đầu vào là ảnh HR và ảnh SR và đầu ra là giá trị của hàm sigmoid trong đó thì giá trị càng gần 1 nghĩa là coi ảnh SR giống với ảnh gốc và ngược lại</a:t>
            </a:r>
          </a:p>
          <a:p>
            <a:endParaRPr lang="en-US" b="0" dirty="0"/>
          </a:p>
          <a:p>
            <a:r>
              <a:rPr lang="en-US" b="0" dirty="0" err="1"/>
              <a:t>Mạng</a:t>
            </a:r>
            <a:r>
              <a:rPr lang="en-US" b="0" baseline="0" dirty="0"/>
              <a:t> </a:t>
            </a:r>
            <a:r>
              <a:rPr lang="en-US" b="0" baseline="0" dirty="0" err="1"/>
              <a:t>có</a:t>
            </a:r>
            <a:r>
              <a:rPr lang="en-US" b="0" baseline="0" dirty="0"/>
              <a:t> </a:t>
            </a:r>
            <a:r>
              <a:rPr lang="en-US" b="0" baseline="0" dirty="0" err="1"/>
              <a:t>chức</a:t>
            </a:r>
            <a:r>
              <a:rPr lang="en-US" b="0" baseline="0" dirty="0"/>
              <a:t> </a:t>
            </a:r>
            <a:r>
              <a:rPr lang="en-US" b="0" baseline="0" dirty="0" err="1"/>
              <a:t>năng</a:t>
            </a:r>
            <a:r>
              <a:rPr lang="en-US" b="0" baseline="0" dirty="0"/>
              <a:t> </a:t>
            </a:r>
            <a:r>
              <a:rPr lang="en-US" b="0" baseline="0" dirty="0" err="1"/>
              <a:t>là</a:t>
            </a:r>
            <a:r>
              <a:rPr lang="en-US" b="0" baseline="0" dirty="0"/>
              <a:t> ước lượng </a:t>
            </a:r>
            <a:r>
              <a:rPr lang="en-US" b="0" baseline="0" dirty="0" err="1"/>
              <a:t>dữ</a:t>
            </a:r>
            <a:r>
              <a:rPr lang="en-US" b="0" baseline="0" dirty="0"/>
              <a:t> </a:t>
            </a:r>
            <a:r>
              <a:rPr lang="en-US" b="0" baseline="0" dirty="0" err="1"/>
              <a:t>liệu</a:t>
            </a:r>
            <a:r>
              <a:rPr lang="en-US" b="0" baseline="0" dirty="0"/>
              <a:t> </a:t>
            </a:r>
            <a:r>
              <a:rPr lang="en-US" b="0" baseline="0" dirty="0" err="1"/>
              <a:t>đưa</a:t>
            </a:r>
            <a:r>
              <a:rPr lang="en-US" b="0" baseline="0" dirty="0"/>
              <a:t> </a:t>
            </a:r>
            <a:r>
              <a:rPr lang="en-US" b="0" baseline="0" dirty="0" err="1"/>
              <a:t>vào</a:t>
            </a:r>
            <a:r>
              <a:rPr lang="en-US" b="0" baseline="0" dirty="0"/>
              <a:t> </a:t>
            </a:r>
            <a:r>
              <a:rPr lang="en-US" b="0" baseline="0" dirty="0" err="1"/>
              <a:t>mạng</a:t>
            </a:r>
            <a:r>
              <a:rPr lang="en-US" b="0" baseline="0" dirty="0"/>
              <a:t> </a:t>
            </a:r>
            <a:r>
              <a:rPr lang="en-US" b="0" baseline="0" dirty="0" err="1"/>
              <a:t>là</a:t>
            </a:r>
            <a:r>
              <a:rPr lang="en-US" b="0" baseline="0" dirty="0"/>
              <a:t> </a:t>
            </a:r>
            <a:r>
              <a:rPr lang="en-US" b="0" baseline="0" dirty="0" err="1"/>
              <a:t>thuộc</a:t>
            </a:r>
            <a:r>
              <a:rPr lang="en-US" b="0" baseline="0" dirty="0"/>
              <a:t> </a:t>
            </a:r>
            <a:r>
              <a:rPr lang="en-US" b="0" baseline="0" dirty="0" err="1"/>
              <a:t>phân</a:t>
            </a:r>
            <a:r>
              <a:rPr lang="en-US" b="0" baseline="0" dirty="0"/>
              <a:t> </a:t>
            </a:r>
            <a:r>
              <a:rPr lang="en-US" b="0" baseline="0" dirty="0" err="1"/>
              <a:t>phối</a:t>
            </a:r>
            <a:r>
              <a:rPr lang="en-US" b="0" baseline="0" dirty="0"/>
              <a:t> </a:t>
            </a:r>
            <a:r>
              <a:rPr lang="en-US" b="0" baseline="0" dirty="0" err="1"/>
              <a:t>của</a:t>
            </a:r>
            <a:r>
              <a:rPr lang="en-US" b="0" baseline="0" dirty="0"/>
              <a:t> </a:t>
            </a:r>
            <a:r>
              <a:rPr lang="en-US" b="0" baseline="0" dirty="0" err="1"/>
              <a:t>bộ</a:t>
            </a:r>
            <a:r>
              <a:rPr lang="en-US" b="0" baseline="0" dirty="0"/>
              <a:t> </a:t>
            </a:r>
            <a:r>
              <a:rPr lang="en-US" b="0" baseline="0" dirty="0" err="1"/>
              <a:t>ảnh</a:t>
            </a:r>
            <a:r>
              <a:rPr lang="en-US" b="0" baseline="0" dirty="0"/>
              <a:t> </a:t>
            </a:r>
            <a:r>
              <a:rPr lang="en-US" b="0" baseline="0" dirty="0" err="1"/>
              <a:t>huấn</a:t>
            </a:r>
            <a:r>
              <a:rPr lang="en-US" b="0" baseline="0" dirty="0"/>
              <a:t> </a:t>
            </a:r>
            <a:r>
              <a:rPr lang="en-US" b="0" baseline="0" dirty="0" err="1"/>
              <a:t>luyện</a:t>
            </a:r>
            <a:r>
              <a:rPr lang="en-US" b="0" baseline="0" dirty="0"/>
              <a:t> (</a:t>
            </a:r>
            <a:r>
              <a:rPr lang="en-US" b="0" baseline="0" dirty="0" err="1"/>
              <a:t>ảnh</a:t>
            </a:r>
            <a:r>
              <a:rPr lang="en-US" b="0" baseline="0" dirty="0"/>
              <a:t> </a:t>
            </a:r>
            <a:r>
              <a:rPr lang="en-US" b="0" baseline="0" dirty="0" err="1"/>
              <a:t>thật</a:t>
            </a:r>
            <a:r>
              <a:rPr lang="en-US" b="0" baseline="0" dirty="0"/>
              <a:t>) hay </a:t>
            </a:r>
            <a:r>
              <a:rPr lang="en-US" b="0" baseline="0" dirty="0" err="1"/>
              <a:t>là</a:t>
            </a:r>
            <a:r>
              <a:rPr lang="en-US" b="0" baseline="0" dirty="0"/>
              <a:t> </a:t>
            </a:r>
            <a:r>
              <a:rPr lang="en-US" b="0" baseline="0" dirty="0" err="1"/>
              <a:t>được</a:t>
            </a:r>
            <a:r>
              <a:rPr lang="en-US" b="0" baseline="0" dirty="0"/>
              <a:t> </a:t>
            </a:r>
            <a:r>
              <a:rPr lang="en-US" b="0" baseline="0" dirty="0" err="1"/>
              <a:t>sinh</a:t>
            </a:r>
            <a:r>
              <a:rPr lang="en-US" b="0" baseline="0" dirty="0"/>
              <a:t> </a:t>
            </a:r>
            <a:r>
              <a:rPr lang="en-US" b="0" baseline="0" dirty="0" err="1"/>
              <a:t>ra</a:t>
            </a:r>
            <a:r>
              <a:rPr lang="en-US" b="0" baseline="0" dirty="0"/>
              <a:t> </a:t>
            </a:r>
            <a:r>
              <a:rPr lang="en-US" b="0" baseline="0" dirty="0" err="1"/>
              <a:t>từ</a:t>
            </a:r>
            <a:r>
              <a:rPr lang="en-US" b="0" baseline="0" dirty="0"/>
              <a:t> G</a:t>
            </a:r>
          </a:p>
          <a:p>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12</a:t>
            </a:fld>
            <a:endParaRPr lang="en-US" altLang="ko-KR"/>
          </a:p>
        </p:txBody>
      </p:sp>
    </p:spTree>
    <p:extLst>
      <p:ext uri="{BB962C8B-B14F-4D97-AF65-F5344CB8AC3E}">
        <p14:creationId xmlns:p14="http://schemas.microsoft.com/office/powerpoint/2010/main" val="657611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Trong</a:t>
            </a:r>
            <a:r>
              <a:rPr lang="en-US" b="0" dirty="0"/>
              <a:t> </a:t>
            </a:r>
            <a:r>
              <a:rPr lang="en-US" b="0" dirty="0" err="1"/>
              <a:t>quá</a:t>
            </a:r>
            <a:r>
              <a:rPr lang="en-US" b="0" baseline="0" dirty="0"/>
              <a:t> </a:t>
            </a:r>
            <a:r>
              <a:rPr lang="en-US" b="0" baseline="0" dirty="0" err="1"/>
              <a:t>trình</a:t>
            </a:r>
            <a:r>
              <a:rPr lang="en-US" b="0" baseline="0" dirty="0"/>
              <a:t> </a:t>
            </a:r>
            <a:r>
              <a:rPr lang="en-US" b="0" baseline="0" dirty="0" err="1"/>
              <a:t>huấn</a:t>
            </a:r>
            <a:r>
              <a:rPr lang="en-US" b="0" baseline="0" dirty="0"/>
              <a:t> </a:t>
            </a:r>
            <a:r>
              <a:rPr lang="en-US" b="0" baseline="0" dirty="0" err="1"/>
              <a:t>luyện</a:t>
            </a:r>
            <a:r>
              <a:rPr lang="en-US" b="0" baseline="0" dirty="0"/>
              <a:t> ta </a:t>
            </a:r>
            <a:r>
              <a:rPr lang="en-US" b="0" baseline="0" dirty="0" err="1"/>
              <a:t>cần</a:t>
            </a:r>
            <a:r>
              <a:rPr lang="en-US" b="0" baseline="0" dirty="0"/>
              <a:t> </a:t>
            </a:r>
            <a:r>
              <a:rPr lang="en-US" b="0" baseline="0" dirty="0" err="1"/>
              <a:t>phải</a:t>
            </a:r>
            <a:r>
              <a:rPr lang="en-US" b="0" baseline="0" dirty="0"/>
              <a:t> </a:t>
            </a:r>
            <a:r>
              <a:rPr lang="en-US" b="0" baseline="0" dirty="0" err="1"/>
              <a:t>tối</a:t>
            </a:r>
            <a:r>
              <a:rPr lang="en-US" b="0" baseline="0" dirty="0"/>
              <a:t> </a:t>
            </a:r>
            <a:r>
              <a:rPr lang="en-US" b="0" baseline="0" dirty="0" err="1"/>
              <a:t>ưu</a:t>
            </a:r>
            <a:r>
              <a:rPr lang="en-US" b="0" baseline="0" dirty="0"/>
              <a:t> </a:t>
            </a:r>
            <a:r>
              <a:rPr lang="en-US" b="0" baseline="0" dirty="0" err="1"/>
              <a:t>một</a:t>
            </a:r>
            <a:r>
              <a:rPr lang="en-US" b="0" baseline="0" dirty="0"/>
              <a:t> </a:t>
            </a:r>
            <a:r>
              <a:rPr lang="en-US" b="0" baseline="0" dirty="0" err="1"/>
              <a:t>hàm</a:t>
            </a:r>
            <a:r>
              <a:rPr lang="en-US" b="0" baseline="0" dirty="0"/>
              <a:t> </a:t>
            </a:r>
            <a:r>
              <a:rPr lang="en-US" b="0" baseline="0" dirty="0" err="1"/>
              <a:t>mất</a:t>
            </a:r>
            <a:r>
              <a:rPr lang="en-US" b="0" baseline="0" dirty="0"/>
              <a:t> </a:t>
            </a:r>
            <a:r>
              <a:rPr lang="en-US" b="0" baseline="0" dirty="0" err="1"/>
              <a:t>mát, việc giảm giá trị của hàm mất mát nghĩa là mạng của chúng ta đang tốt lên</a:t>
            </a:r>
            <a:r>
              <a:rPr lang="en-US" b="0" baseline="0" dirty="0"/>
              <a:t>, </a:t>
            </a:r>
            <a:r>
              <a:rPr lang="en-US" b="0" baseline="0" dirty="0" err="1"/>
              <a:t>vậy</a:t>
            </a:r>
            <a:r>
              <a:rPr lang="en-US" b="0" baseline="0" dirty="0"/>
              <a:t> </a:t>
            </a:r>
            <a:r>
              <a:rPr lang="en-US" b="0" baseline="0" dirty="0" err="1"/>
              <a:t>hàm</a:t>
            </a:r>
            <a:r>
              <a:rPr lang="en-US" b="0" baseline="0" dirty="0"/>
              <a:t> </a:t>
            </a:r>
            <a:r>
              <a:rPr lang="en-US" b="0" baseline="0" dirty="0" err="1"/>
              <a:t>mất</a:t>
            </a:r>
            <a:r>
              <a:rPr lang="en-US" b="0" baseline="0" dirty="0"/>
              <a:t> </a:t>
            </a:r>
            <a:r>
              <a:rPr lang="en-US" b="0" baseline="0" dirty="0" err="1"/>
              <a:t>mát</a:t>
            </a:r>
            <a:r>
              <a:rPr lang="en-US" b="0" baseline="0" dirty="0"/>
              <a:t> </a:t>
            </a:r>
            <a:r>
              <a:rPr lang="en-US" b="0" baseline="0" dirty="0" err="1"/>
              <a:t>sẽ</a:t>
            </a:r>
            <a:r>
              <a:rPr lang="en-US" b="0" baseline="0" dirty="0"/>
              <a:t> </a:t>
            </a:r>
            <a:r>
              <a:rPr lang="en-US" b="0" baseline="0" dirty="0" err="1"/>
              <a:t>được</a:t>
            </a:r>
            <a:r>
              <a:rPr lang="en-US" b="0" baseline="0" dirty="0"/>
              <a:t> </a:t>
            </a:r>
            <a:r>
              <a:rPr lang="en-US" b="0" baseline="0" dirty="0" err="1"/>
              <a:t>thể</a:t>
            </a:r>
            <a:r>
              <a:rPr lang="en-US" b="0" baseline="0" dirty="0"/>
              <a:t> </a:t>
            </a:r>
            <a:r>
              <a:rPr lang="en-US" b="0" baseline="0" dirty="0" err="1"/>
              <a:t>hiện</a:t>
            </a:r>
            <a:r>
              <a:rPr lang="en-US" b="0" baseline="0" dirty="0"/>
              <a:t> </a:t>
            </a:r>
            <a:r>
              <a:rPr lang="en-US" b="0" baseline="0" dirty="0" err="1"/>
              <a:t>như</a:t>
            </a:r>
            <a:r>
              <a:rPr lang="en-US" b="0" baseline="0" dirty="0"/>
              <a:t> </a:t>
            </a:r>
            <a:r>
              <a:rPr lang="en-US" b="0" baseline="0" dirty="0" err="1"/>
              <a:t>thế</a:t>
            </a:r>
            <a:r>
              <a:rPr lang="en-US" b="0" baseline="0" dirty="0"/>
              <a:t> </a:t>
            </a:r>
            <a:r>
              <a:rPr lang="en-US" b="0" baseline="0" dirty="0" err="1"/>
              <a:t>nào</a:t>
            </a:r>
            <a:r>
              <a:rPr lang="en-US" b="0" baseline="0" dirty="0"/>
              <a:t> ?</a:t>
            </a:r>
          </a:p>
          <a:p>
            <a:endParaRPr lang="en-US" b="0" dirty="0"/>
          </a:p>
          <a:p>
            <a:r>
              <a:rPr lang="en-US" b="1" dirty="0" err="1"/>
              <a:t>Mạng</a:t>
            </a:r>
            <a:r>
              <a:rPr lang="en-US" b="1" baseline="0" dirty="0"/>
              <a:t> SRGANs </a:t>
            </a:r>
            <a:r>
              <a:rPr lang="en-US" b="1" baseline="0" dirty="0" err="1"/>
              <a:t>sử</a:t>
            </a:r>
            <a:r>
              <a:rPr lang="en-US" b="1" baseline="0" dirty="0"/>
              <a:t> </a:t>
            </a:r>
            <a:r>
              <a:rPr lang="en-US" b="1" baseline="0" dirty="0" err="1"/>
              <a:t>dụng</a:t>
            </a:r>
            <a:r>
              <a:rPr lang="en-US" b="1" baseline="0" dirty="0"/>
              <a:t> </a:t>
            </a:r>
            <a:r>
              <a:rPr lang="en-US" b="1" baseline="0" dirty="0" err="1"/>
              <a:t>một</a:t>
            </a:r>
            <a:r>
              <a:rPr lang="en-US" b="1" baseline="0" dirty="0"/>
              <a:t> </a:t>
            </a:r>
            <a:r>
              <a:rPr lang="en-US" b="1" baseline="0" dirty="0" err="1"/>
              <a:t>hàm</a:t>
            </a:r>
            <a:r>
              <a:rPr lang="en-US" b="1" baseline="0" dirty="0"/>
              <a:t> </a:t>
            </a:r>
            <a:r>
              <a:rPr lang="en-US" b="1" baseline="0" dirty="0" err="1"/>
              <a:t>mất</a:t>
            </a:r>
            <a:r>
              <a:rPr lang="en-US" b="1" baseline="0" dirty="0"/>
              <a:t> </a:t>
            </a:r>
            <a:r>
              <a:rPr lang="en-US" b="1" baseline="0" dirty="0" err="1"/>
              <a:t>mát</a:t>
            </a:r>
            <a:r>
              <a:rPr lang="en-US" b="1" baseline="0" dirty="0"/>
              <a:t> </a:t>
            </a:r>
            <a:r>
              <a:rPr lang="en-US" b="1" baseline="0" dirty="0" err="1"/>
              <a:t>gọi</a:t>
            </a:r>
            <a:r>
              <a:rPr lang="en-US" b="1" baseline="0" dirty="0"/>
              <a:t> </a:t>
            </a:r>
            <a:r>
              <a:rPr lang="en-US" b="1" baseline="0" dirty="0" err="1"/>
              <a:t>là</a:t>
            </a:r>
            <a:r>
              <a:rPr lang="en-US" b="1" baseline="0" dirty="0"/>
              <a:t> </a:t>
            </a:r>
            <a:r>
              <a:rPr lang="en-US" b="1" baseline="0" dirty="0" err="1"/>
              <a:t>hàm</a:t>
            </a:r>
            <a:r>
              <a:rPr lang="en-US" b="1" baseline="0" dirty="0"/>
              <a:t> </a:t>
            </a:r>
            <a:r>
              <a:rPr lang="en-US" b="1" baseline="0" dirty="0" err="1"/>
              <a:t>mất</a:t>
            </a:r>
            <a:r>
              <a:rPr lang="en-US" b="1" baseline="0" dirty="0"/>
              <a:t> </a:t>
            </a:r>
            <a:r>
              <a:rPr lang="en-US" b="1" baseline="0" dirty="0" err="1"/>
              <a:t>mát cảm quan</a:t>
            </a:r>
            <a:r>
              <a:rPr lang="en-US" b="1" baseline="0" dirty="0"/>
              <a:t> </a:t>
            </a:r>
            <a:r>
              <a:rPr lang="en-US" b="1" baseline="0" dirty="0" err="1"/>
              <a:t>là</a:t>
            </a:r>
            <a:r>
              <a:rPr lang="en-US" b="1" baseline="0" dirty="0"/>
              <a:t> </a:t>
            </a:r>
            <a:r>
              <a:rPr lang="en-US" b="1" baseline="0" dirty="0" err="1"/>
              <a:t>tổng</a:t>
            </a:r>
            <a:r>
              <a:rPr lang="en-US" b="1" baseline="0" dirty="0"/>
              <a:t> </a:t>
            </a:r>
            <a:r>
              <a:rPr lang="en-US" b="1" baseline="0" dirty="0" err="1"/>
              <a:t>của</a:t>
            </a:r>
            <a:r>
              <a:rPr lang="en-US" b="1" baseline="0" dirty="0"/>
              <a:t> </a:t>
            </a:r>
            <a:r>
              <a:rPr lang="en-US" b="1" baseline="0" dirty="0" err="1"/>
              <a:t>hàm</a:t>
            </a:r>
            <a:r>
              <a:rPr lang="en-US" b="1" baseline="0" dirty="0"/>
              <a:t> </a:t>
            </a:r>
            <a:r>
              <a:rPr lang="en-US" b="1" baseline="0" dirty="0" err="1"/>
              <a:t>mất</a:t>
            </a:r>
            <a:r>
              <a:rPr lang="en-US" b="1" baseline="0" dirty="0"/>
              <a:t> </a:t>
            </a:r>
            <a:r>
              <a:rPr lang="en-US" b="1" baseline="0" dirty="0" err="1"/>
              <a:t>mát</a:t>
            </a:r>
            <a:r>
              <a:rPr lang="en-US" b="1" baseline="0" dirty="0"/>
              <a:t> </a:t>
            </a:r>
            <a:r>
              <a:rPr lang="en-US" b="1" baseline="0" dirty="0" err="1"/>
              <a:t>nội</a:t>
            </a:r>
            <a:r>
              <a:rPr lang="en-US" b="1" baseline="0" dirty="0"/>
              <a:t> dung </a:t>
            </a:r>
            <a:r>
              <a:rPr lang="en-US" b="1" baseline="0" dirty="0" err="1"/>
              <a:t>và</a:t>
            </a:r>
            <a:r>
              <a:rPr lang="en-US" b="1" baseline="0" dirty="0"/>
              <a:t> </a:t>
            </a:r>
            <a:r>
              <a:rPr lang="en-US" b="1" baseline="0" dirty="0" err="1"/>
              <a:t>hàm</a:t>
            </a:r>
            <a:r>
              <a:rPr lang="en-US" b="1" baseline="0" dirty="0"/>
              <a:t> </a:t>
            </a:r>
            <a:r>
              <a:rPr lang="en-US" b="1" baseline="0" dirty="0" err="1"/>
              <a:t>mất</a:t>
            </a:r>
            <a:r>
              <a:rPr lang="en-US" b="1" baseline="0" dirty="0"/>
              <a:t> </a:t>
            </a:r>
            <a:r>
              <a:rPr lang="en-US" b="1" baseline="0" dirty="0" err="1"/>
              <a:t>mát</a:t>
            </a:r>
            <a:r>
              <a:rPr lang="en-US" b="1" baseline="0" dirty="0"/>
              <a:t> </a:t>
            </a:r>
            <a:r>
              <a:rPr lang="en-US" b="1" baseline="0" dirty="0" err="1"/>
              <a:t>đối</a:t>
            </a:r>
            <a:r>
              <a:rPr lang="en-US" b="1" baseline="0" dirty="0"/>
              <a:t> </a:t>
            </a:r>
            <a:r>
              <a:rPr lang="en-US" b="1" baseline="0" dirty="0" err="1"/>
              <a:t>nghịch</a:t>
            </a:r>
          </a:p>
          <a:p>
            <a:endParaRPr lang="en-US" b="1" dirty="0"/>
          </a:p>
          <a:p>
            <a:r>
              <a:rPr lang="en-US" b="1" dirty="0" err="1"/>
              <a:t>Hàm</a:t>
            </a:r>
            <a:r>
              <a:rPr lang="en-US" b="1" dirty="0"/>
              <a:t> </a:t>
            </a:r>
            <a:r>
              <a:rPr lang="en-US" b="1" dirty="0" err="1"/>
              <a:t>mất</a:t>
            </a:r>
            <a:r>
              <a:rPr lang="en-US" b="1" dirty="0"/>
              <a:t> </a:t>
            </a:r>
            <a:r>
              <a:rPr lang="en-US" b="1" dirty="0" err="1"/>
              <a:t>mát</a:t>
            </a:r>
            <a:r>
              <a:rPr lang="en-US" b="1" dirty="0"/>
              <a:t> </a:t>
            </a:r>
            <a:r>
              <a:rPr lang="en-US" b="1" dirty="0" err="1"/>
              <a:t>nội</a:t>
            </a:r>
            <a:r>
              <a:rPr lang="en-US" b="1" dirty="0"/>
              <a:t> dung (Content Loss):  </a:t>
            </a:r>
            <a:r>
              <a:rPr lang="en-US" b="0" dirty="0" err="1"/>
              <a:t>Được</a:t>
            </a:r>
            <a:r>
              <a:rPr lang="en-US" b="0" dirty="0"/>
              <a:t> </a:t>
            </a:r>
            <a:r>
              <a:rPr lang="en-US" b="0" dirty="0" err="1"/>
              <a:t>xác</a:t>
            </a:r>
            <a:r>
              <a:rPr lang="en-US" b="0" dirty="0"/>
              <a:t> </a:t>
            </a:r>
            <a:r>
              <a:rPr lang="en-US" b="0" dirty="0" err="1"/>
              <a:t>định</a:t>
            </a:r>
            <a:r>
              <a:rPr lang="en-US" b="0" dirty="0"/>
              <a:t> </a:t>
            </a:r>
            <a:r>
              <a:rPr lang="en-US" b="0" dirty="0" err="1"/>
              <a:t>dựa</a:t>
            </a:r>
            <a:r>
              <a:rPr lang="en-US" b="0" dirty="0"/>
              <a:t> </a:t>
            </a:r>
            <a:r>
              <a:rPr lang="en-US" b="0" dirty="0" err="1"/>
              <a:t>trên</a:t>
            </a:r>
            <a:r>
              <a:rPr lang="en-US" b="0" dirty="0"/>
              <a:t> </a:t>
            </a:r>
            <a:r>
              <a:rPr lang="en-US" b="0" dirty="0" err="1"/>
              <a:t>một</a:t>
            </a:r>
            <a:r>
              <a:rPr lang="en-US" b="0" dirty="0"/>
              <a:t> pre-trainer model  VGG-19 sử dụng weight của ImageNet</a:t>
            </a:r>
          </a:p>
          <a:p>
            <a:endParaRPr lang="en-US" b="0" dirty="0"/>
          </a:p>
          <a:p>
            <a:r>
              <a:rPr lang="en-US" b="0" dirty="0"/>
              <a:t>Đầu vào của hàm mất mát là ảnh SR và ảnh HR đầu ra là giá trị hàm mất mát</a:t>
            </a:r>
          </a:p>
          <a:p>
            <a:endParaRPr lang="en-US" b="0" dirty="0"/>
          </a:p>
          <a:p>
            <a:r>
              <a:rPr lang="en-US" b="0" dirty="0" err="1"/>
              <a:t>Trong</a:t>
            </a:r>
            <a:r>
              <a:rPr lang="en-US" b="0" dirty="0"/>
              <a:t> </a:t>
            </a:r>
            <a:r>
              <a:rPr lang="en-US" b="0" dirty="0" err="1"/>
              <a:t>quá</a:t>
            </a:r>
            <a:r>
              <a:rPr lang="en-US" b="0" baseline="0" dirty="0"/>
              <a:t> </a:t>
            </a:r>
            <a:r>
              <a:rPr lang="en-US" b="0" baseline="0" dirty="0" err="1"/>
              <a:t>trình</a:t>
            </a:r>
            <a:r>
              <a:rPr lang="en-US" b="0" baseline="0" dirty="0"/>
              <a:t> </a:t>
            </a:r>
            <a:r>
              <a:rPr lang="en-US" b="0" baseline="0" dirty="0" err="1"/>
              <a:t>huấn</a:t>
            </a:r>
            <a:r>
              <a:rPr lang="en-US" b="0" baseline="0" dirty="0"/>
              <a:t> </a:t>
            </a:r>
            <a:r>
              <a:rPr lang="en-US" b="0" baseline="0" dirty="0" err="1"/>
              <a:t>luyện</a:t>
            </a:r>
            <a:r>
              <a:rPr lang="en-US" b="0" baseline="0" dirty="0"/>
              <a:t> </a:t>
            </a:r>
            <a:r>
              <a:rPr lang="en-US" b="0" baseline="0" dirty="0" err="1"/>
              <a:t>mạng</a:t>
            </a:r>
            <a:r>
              <a:rPr lang="en-US" b="0" baseline="0" dirty="0"/>
              <a:t> </a:t>
            </a:r>
            <a:r>
              <a:rPr lang="en-US" b="0" baseline="0" dirty="0" err="1"/>
              <a:t>tạo</a:t>
            </a:r>
            <a:r>
              <a:rPr lang="en-US" b="0" baseline="0" dirty="0"/>
              <a:t> </a:t>
            </a:r>
            <a:r>
              <a:rPr lang="en-US" b="0" baseline="0" dirty="0" err="1"/>
              <a:t>sinh</a:t>
            </a:r>
            <a:r>
              <a:rPr lang="en-US" b="0" baseline="0" dirty="0"/>
              <a:t>, </a:t>
            </a:r>
            <a:r>
              <a:rPr lang="en-US" b="0" baseline="0" dirty="0" err="1"/>
              <a:t>ảnh</a:t>
            </a:r>
            <a:r>
              <a:rPr lang="en-US" b="0" baseline="0" dirty="0"/>
              <a:t> </a:t>
            </a:r>
            <a:r>
              <a:rPr lang="en-US" b="0" baseline="0" dirty="0" err="1"/>
              <a:t>đầu</a:t>
            </a:r>
            <a:r>
              <a:rPr lang="en-US" b="0" baseline="0" dirty="0"/>
              <a:t> </a:t>
            </a:r>
            <a:r>
              <a:rPr lang="en-US" b="0" baseline="0" dirty="0" err="1"/>
              <a:t>ra</a:t>
            </a:r>
            <a:r>
              <a:rPr lang="en-US" b="0" baseline="0" dirty="0"/>
              <a:t> </a:t>
            </a:r>
            <a:r>
              <a:rPr lang="en-US" b="0" baseline="0" dirty="0" err="1"/>
              <a:t>của</a:t>
            </a:r>
            <a:r>
              <a:rPr lang="en-US" b="0" baseline="0" dirty="0"/>
              <a:t> </a:t>
            </a:r>
            <a:r>
              <a:rPr lang="en-US" b="0" baseline="0" dirty="0" err="1"/>
              <a:t>mạng</a:t>
            </a:r>
            <a:r>
              <a:rPr lang="en-US" b="0" baseline="0" dirty="0"/>
              <a:t> </a:t>
            </a:r>
            <a:r>
              <a:rPr lang="en-US" b="0" baseline="0" dirty="0" err="1"/>
              <a:t>sinh</a:t>
            </a:r>
            <a:r>
              <a:rPr lang="en-US" b="0" baseline="0" dirty="0"/>
              <a:t>, </a:t>
            </a:r>
            <a:r>
              <a:rPr lang="en-US" b="0" baseline="0" dirty="0" err="1"/>
              <a:t>và</a:t>
            </a:r>
            <a:r>
              <a:rPr lang="en-US" b="0" baseline="0" dirty="0"/>
              <a:t> </a:t>
            </a:r>
            <a:r>
              <a:rPr lang="en-US" b="0" baseline="0" dirty="0" err="1"/>
              <a:t>ảnh</a:t>
            </a:r>
            <a:r>
              <a:rPr lang="en-US" b="0" baseline="0" dirty="0"/>
              <a:t> HR </a:t>
            </a:r>
            <a:r>
              <a:rPr lang="en-US" b="0" baseline="0" dirty="0" err="1"/>
              <a:t>sẽ</a:t>
            </a:r>
            <a:r>
              <a:rPr lang="en-US" b="0" baseline="0" dirty="0"/>
              <a:t> </a:t>
            </a:r>
            <a:r>
              <a:rPr lang="en-US" b="0" baseline="0" dirty="0" err="1"/>
              <a:t>cùng</a:t>
            </a:r>
            <a:r>
              <a:rPr lang="en-US" b="0" baseline="0" dirty="0"/>
              <a:t> </a:t>
            </a:r>
            <a:r>
              <a:rPr lang="en-US" b="0" baseline="0" dirty="0" err="1"/>
              <a:t>được</a:t>
            </a:r>
            <a:r>
              <a:rPr lang="en-US" b="0" baseline="0" dirty="0"/>
              <a:t> </a:t>
            </a:r>
            <a:r>
              <a:rPr lang="en-US" b="0" baseline="0" dirty="0" err="1"/>
              <a:t>đưa</a:t>
            </a:r>
            <a:r>
              <a:rPr lang="en-US" b="0" baseline="0" dirty="0"/>
              <a:t> </a:t>
            </a:r>
            <a:r>
              <a:rPr lang="en-US" b="0" baseline="0" dirty="0" err="1"/>
              <a:t>vào</a:t>
            </a:r>
            <a:r>
              <a:rPr lang="en-US" b="0" baseline="0" dirty="0"/>
              <a:t> </a:t>
            </a:r>
            <a:r>
              <a:rPr lang="en-US" b="0" baseline="0" dirty="0" err="1"/>
              <a:t>mạng</a:t>
            </a:r>
            <a:r>
              <a:rPr lang="en-US" b="0" baseline="0" dirty="0"/>
              <a:t> VGG-19 và tiến hành so sánh các feature map với nhau, sử dung độ đo Eclid để tính sai khác =&gt; từ đó tính được giá trị hàm mất mát</a:t>
            </a:r>
            <a:endParaRPr lang="en-US" b="0" dirty="0"/>
          </a:p>
          <a:p>
            <a:endParaRPr lang="en-US" b="0" dirty="0"/>
          </a:p>
          <a:p>
            <a:r>
              <a:rPr lang="en-US" b="0" dirty="0"/>
              <a:t> .</a:t>
            </a:r>
            <a:r>
              <a:rPr lang="en-US" b="0" baseline="0" dirty="0"/>
              <a:t> </a:t>
            </a:r>
            <a:r>
              <a:rPr lang="en-US" b="0" dirty="0" err="1"/>
              <a:t>Với</a:t>
            </a:r>
            <a:r>
              <a:rPr lang="en-US" b="0" dirty="0"/>
              <a:t> phi </a:t>
            </a:r>
            <a:r>
              <a:rPr lang="en-US" b="0" dirty="0" err="1"/>
              <a:t>I,j</a:t>
            </a:r>
            <a:r>
              <a:rPr lang="en-US" b="0" dirty="0"/>
              <a:t> </a:t>
            </a:r>
            <a:r>
              <a:rPr lang="en-US" b="0" dirty="0" err="1"/>
              <a:t>là</a:t>
            </a:r>
            <a:r>
              <a:rPr lang="en-US" b="0" dirty="0"/>
              <a:t> </a:t>
            </a:r>
            <a:r>
              <a:rPr lang="en-US" b="0" dirty="0" err="1"/>
              <a:t>các</a:t>
            </a:r>
            <a:r>
              <a:rPr lang="en-US" b="0" dirty="0"/>
              <a:t> vector </a:t>
            </a:r>
            <a:r>
              <a:rPr lang="en-US" b="0" dirty="0" err="1"/>
              <a:t>đặc</a:t>
            </a:r>
            <a:r>
              <a:rPr lang="en-US" b="0" dirty="0"/>
              <a:t> </a:t>
            </a:r>
            <a:r>
              <a:rPr lang="en-US" b="0" dirty="0" err="1"/>
              <a:t>trưng</a:t>
            </a:r>
            <a:r>
              <a:rPr lang="en-US" b="0" dirty="0"/>
              <a:t> (feature map) </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13</a:t>
            </a:fld>
            <a:endParaRPr lang="en-US" altLang="ko-KR"/>
          </a:p>
        </p:txBody>
      </p:sp>
    </p:spTree>
    <p:extLst>
      <p:ext uri="{BB962C8B-B14F-4D97-AF65-F5344CB8AC3E}">
        <p14:creationId xmlns:p14="http://schemas.microsoft.com/office/powerpoint/2010/main" val="1687153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Bên cạnh hàm mất mát nội dung, ta có them hàm mất mát đối nghịch để tối ưu trong quá trình huấn luyện mạng phân biệt (Discriminator)</a:t>
            </a:r>
          </a:p>
          <a:p>
            <a:endParaRPr lang="en-US" b="1" dirty="0" err="1"/>
          </a:p>
          <a:p>
            <a:r>
              <a:rPr lang="en-US" b="1" dirty="0" err="1"/>
              <a:t>Hàm</a:t>
            </a:r>
            <a:r>
              <a:rPr lang="en-US" b="1" dirty="0"/>
              <a:t> </a:t>
            </a:r>
            <a:r>
              <a:rPr lang="en-US" b="1" dirty="0" err="1"/>
              <a:t>mất</a:t>
            </a:r>
            <a:r>
              <a:rPr lang="en-US" b="1" dirty="0"/>
              <a:t> </a:t>
            </a:r>
            <a:r>
              <a:rPr lang="en-US" b="1" dirty="0" err="1"/>
              <a:t>mát</a:t>
            </a:r>
            <a:r>
              <a:rPr lang="en-US" b="1" dirty="0"/>
              <a:t> </a:t>
            </a:r>
            <a:r>
              <a:rPr lang="en-US" b="1" dirty="0" err="1"/>
              <a:t>đối</a:t>
            </a:r>
            <a:r>
              <a:rPr lang="en-US" b="1" dirty="0"/>
              <a:t> </a:t>
            </a:r>
            <a:r>
              <a:rPr lang="en-US" b="1" dirty="0" err="1"/>
              <a:t>nghịch</a:t>
            </a:r>
            <a:r>
              <a:rPr lang="en-US" b="1" dirty="0"/>
              <a:t>: Có đầu vào là ảnh SR và quá trình tối ưu hàm số này là cố gắng tối thiểu hoá kì vọng </a:t>
            </a:r>
          </a:p>
          <a:p>
            <a:endParaRPr lang="en-US" b="1" dirty="0"/>
          </a:p>
          <a:p>
            <a:r>
              <a:rPr lang="en-US" b="1" dirty="0"/>
              <a:t>Hình bên dười là mô hình tổng quá quá trình huấn luyện mạng SRGANs</a:t>
            </a:r>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14</a:t>
            </a:fld>
            <a:endParaRPr lang="en-US" altLang="ko-KR"/>
          </a:p>
        </p:txBody>
      </p:sp>
    </p:spTree>
    <p:extLst>
      <p:ext uri="{BB962C8B-B14F-4D97-AF65-F5344CB8AC3E}">
        <p14:creationId xmlns:p14="http://schemas.microsoft.com/office/powerpoint/2010/main" val="1484888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Bộ</a:t>
            </a:r>
            <a:r>
              <a:rPr lang="en-US" b="1" dirty="0"/>
              <a:t> </a:t>
            </a:r>
            <a:r>
              <a:rPr lang="en-US" b="1" dirty="0" err="1"/>
              <a:t>dữ</a:t>
            </a:r>
            <a:r>
              <a:rPr lang="en-US" b="1" dirty="0"/>
              <a:t> </a:t>
            </a:r>
            <a:r>
              <a:rPr lang="en-US" b="1" dirty="0" err="1"/>
              <a:t>liệu</a:t>
            </a:r>
            <a:r>
              <a:rPr lang="en-US" b="1" dirty="0"/>
              <a:t>: </a:t>
            </a:r>
            <a:r>
              <a:rPr lang="en-US" b="0" dirty="0"/>
              <a:t>Là dữ liệu khuôn mặt người nối tiếng của VN</a:t>
            </a:r>
            <a:r>
              <a:rPr lang="en-US" b="1" dirty="0"/>
              <a:t>. </a:t>
            </a:r>
            <a:r>
              <a:rPr lang="en-US" b="0" dirty="0" err="1"/>
              <a:t>Được</a:t>
            </a:r>
            <a:r>
              <a:rPr lang="en-US" b="0" dirty="0"/>
              <a:t> </a:t>
            </a:r>
            <a:r>
              <a:rPr lang="en-US" b="0" dirty="0" err="1"/>
              <a:t>cung</a:t>
            </a:r>
            <a:r>
              <a:rPr lang="en-US" b="0" dirty="0"/>
              <a:t> </a:t>
            </a:r>
            <a:r>
              <a:rPr lang="en-US" b="0" dirty="0" err="1"/>
              <a:t>cấp</a:t>
            </a:r>
            <a:r>
              <a:rPr lang="en-US" b="0" dirty="0"/>
              <a:t> </a:t>
            </a:r>
            <a:r>
              <a:rPr lang="en-US" b="0" dirty="0" err="1"/>
              <a:t>bởi</a:t>
            </a:r>
            <a:r>
              <a:rPr lang="en-US" b="0" dirty="0"/>
              <a:t> </a:t>
            </a:r>
            <a:r>
              <a:rPr lang="en-US" b="0" dirty="0" err="1"/>
              <a:t>AIviVN (đơn vị tổ chức các cuộc thi về lĩnh vực AI tại VN)</a:t>
            </a:r>
            <a:r>
              <a:rPr lang="en-US" b="0" dirty="0"/>
              <a:t> </a:t>
            </a:r>
            <a:r>
              <a:rPr lang="en-US" b="0" dirty="0" err="1"/>
              <a:t>nhằm</a:t>
            </a:r>
            <a:r>
              <a:rPr lang="en-US" b="0" dirty="0"/>
              <a:t> </a:t>
            </a:r>
            <a:r>
              <a:rPr lang="en-US" b="0" dirty="0" err="1"/>
              <a:t>phục</a:t>
            </a:r>
            <a:r>
              <a:rPr lang="en-US" b="0" dirty="0"/>
              <a:t> </a:t>
            </a:r>
            <a:r>
              <a:rPr lang="en-US" b="0" dirty="0" err="1"/>
              <a:t>vụ</a:t>
            </a:r>
            <a:r>
              <a:rPr lang="en-US" b="0" dirty="0"/>
              <a:t> </a:t>
            </a:r>
            <a:r>
              <a:rPr lang="en-US" b="0" dirty="0" err="1"/>
              <a:t>cho</a:t>
            </a:r>
            <a:r>
              <a:rPr lang="en-US" b="0" dirty="0"/>
              <a:t> </a:t>
            </a:r>
            <a:r>
              <a:rPr lang="en-US" b="0" dirty="0" err="1"/>
              <a:t>bài</a:t>
            </a:r>
            <a:r>
              <a:rPr lang="en-US" b="0" dirty="0"/>
              <a:t> </a:t>
            </a:r>
            <a:r>
              <a:rPr lang="en-US" b="0" dirty="0" err="1"/>
              <a:t>toán</a:t>
            </a:r>
            <a:r>
              <a:rPr lang="en-US" b="0" dirty="0"/>
              <a:t> </a:t>
            </a:r>
            <a:r>
              <a:rPr lang="en-US" b="0" dirty="0" err="1"/>
              <a:t>nhận</a:t>
            </a:r>
            <a:r>
              <a:rPr lang="en-US" b="0" dirty="0"/>
              <a:t> </a:t>
            </a:r>
            <a:r>
              <a:rPr lang="en-US" b="0" dirty="0" err="1"/>
              <a:t>dạng</a:t>
            </a:r>
            <a:r>
              <a:rPr lang="en-US" b="0" dirty="0"/>
              <a:t> </a:t>
            </a:r>
            <a:r>
              <a:rPr lang="en-US" b="0" dirty="0" err="1"/>
              <a:t>người</a:t>
            </a:r>
            <a:r>
              <a:rPr lang="en-US" b="0" dirty="0"/>
              <a:t> </a:t>
            </a:r>
            <a:r>
              <a:rPr lang="en-US" b="0" dirty="0" err="1"/>
              <a:t>Việt</a:t>
            </a:r>
            <a:r>
              <a:rPr lang="en-US" b="0" dirty="0"/>
              <a:t> Nam</a:t>
            </a:r>
          </a:p>
          <a:p>
            <a:r>
              <a:rPr lang="en-US" b="0" dirty="0" err="1"/>
              <a:t>Tác</a:t>
            </a:r>
            <a:r>
              <a:rPr lang="en-US" b="0" dirty="0"/>
              <a:t> </a:t>
            </a:r>
            <a:r>
              <a:rPr lang="en-US" b="0" dirty="0" err="1"/>
              <a:t>giả</a:t>
            </a:r>
            <a:r>
              <a:rPr lang="en-US" b="0" dirty="0"/>
              <a:t> </a:t>
            </a:r>
            <a:r>
              <a:rPr lang="en-US" b="0" dirty="0" err="1"/>
              <a:t>luận</a:t>
            </a:r>
            <a:r>
              <a:rPr lang="en-US" b="0" dirty="0"/>
              <a:t> </a:t>
            </a:r>
            <a:r>
              <a:rPr lang="en-US" b="0" dirty="0" err="1"/>
              <a:t>văn</a:t>
            </a:r>
            <a:r>
              <a:rPr lang="en-US" b="0" dirty="0"/>
              <a:t> </a:t>
            </a:r>
            <a:r>
              <a:rPr lang="en-US" b="0" dirty="0" err="1"/>
              <a:t>sử</a:t>
            </a:r>
            <a:r>
              <a:rPr lang="en-US" b="0" dirty="0"/>
              <a:t> dung 3 </a:t>
            </a:r>
            <a:r>
              <a:rPr lang="en-US" b="0" dirty="0" err="1"/>
              <a:t>ảnh</a:t>
            </a:r>
            <a:r>
              <a:rPr lang="en-US" b="0" dirty="0"/>
              <a:t> </a:t>
            </a:r>
            <a:r>
              <a:rPr lang="en-US" b="0" dirty="0" err="1"/>
              <a:t>có</a:t>
            </a:r>
            <a:r>
              <a:rPr lang="en-US" b="0" dirty="0"/>
              <a:t> </a:t>
            </a:r>
            <a:r>
              <a:rPr lang="en-US" b="0" dirty="0" err="1"/>
              <a:t>độ</a:t>
            </a:r>
            <a:r>
              <a:rPr lang="en-US" b="0" dirty="0"/>
              <a:t> </a:t>
            </a:r>
            <a:r>
              <a:rPr lang="en-US" b="0" dirty="0" err="1"/>
              <a:t>phân</a:t>
            </a:r>
            <a:r>
              <a:rPr lang="en-US" b="0" dirty="0"/>
              <a:t> </a:t>
            </a:r>
            <a:r>
              <a:rPr lang="en-US" b="0" dirty="0" err="1"/>
              <a:t>giải</a:t>
            </a:r>
            <a:r>
              <a:rPr lang="en-US" b="0" dirty="0"/>
              <a:t> </a:t>
            </a:r>
            <a:r>
              <a:rPr lang="en-US" b="0" dirty="0" err="1"/>
              <a:t>tốt</a:t>
            </a:r>
            <a:r>
              <a:rPr lang="en-US" b="0" dirty="0"/>
              <a:t> </a:t>
            </a:r>
            <a:r>
              <a:rPr lang="en-US" b="0" dirty="0" err="1"/>
              <a:t>nhất</a:t>
            </a:r>
            <a:r>
              <a:rPr lang="en-US" b="0" dirty="0"/>
              <a:t> </a:t>
            </a:r>
            <a:r>
              <a:rPr lang="en-US" b="0" dirty="0" err="1"/>
              <a:t>của</a:t>
            </a:r>
            <a:r>
              <a:rPr lang="en-US" b="0" dirty="0"/>
              <a:t> 1000 </a:t>
            </a:r>
            <a:r>
              <a:rPr lang="en-US" b="0" dirty="0" err="1"/>
              <a:t>người</a:t>
            </a:r>
            <a:r>
              <a:rPr lang="en-US" b="0" dirty="0"/>
              <a:t> </a:t>
            </a:r>
            <a:r>
              <a:rPr lang="en-US" b="0" dirty="0" err="1"/>
              <a:t>để</a:t>
            </a:r>
            <a:r>
              <a:rPr lang="en-US" b="0" dirty="0"/>
              <a:t> </a:t>
            </a:r>
            <a:r>
              <a:rPr lang="en-US" b="0" dirty="0" err="1"/>
              <a:t>phục</a:t>
            </a:r>
            <a:r>
              <a:rPr lang="en-US" b="0" dirty="0"/>
              <a:t> </a:t>
            </a:r>
            <a:r>
              <a:rPr lang="en-US" b="0" dirty="0" err="1"/>
              <a:t>vụ</a:t>
            </a:r>
            <a:r>
              <a:rPr lang="en-US" b="0" dirty="0"/>
              <a:t> </a:t>
            </a:r>
            <a:r>
              <a:rPr lang="en-US" b="0" dirty="0" err="1"/>
              <a:t>quá</a:t>
            </a:r>
            <a:r>
              <a:rPr lang="en-US" b="0" dirty="0"/>
              <a:t> </a:t>
            </a:r>
            <a:r>
              <a:rPr lang="en-US" b="0" dirty="0" err="1"/>
              <a:t>trình</a:t>
            </a:r>
            <a:r>
              <a:rPr lang="en-US" b="0" dirty="0"/>
              <a:t> </a:t>
            </a:r>
            <a:r>
              <a:rPr lang="en-US" b="0" dirty="0" err="1"/>
              <a:t>huấn</a:t>
            </a:r>
            <a:r>
              <a:rPr lang="en-US" b="0" dirty="0"/>
              <a:t> </a:t>
            </a:r>
            <a:r>
              <a:rPr lang="en-US" b="0" dirty="0" err="1"/>
              <a:t>luyện</a:t>
            </a:r>
            <a:r>
              <a:rPr lang="en-US" b="0" dirty="0"/>
              <a:t> </a:t>
            </a:r>
            <a:r>
              <a:rPr lang="en-US" b="0" dirty="0" err="1"/>
              <a:t>và</a:t>
            </a:r>
            <a:r>
              <a:rPr lang="en-US" b="0" dirty="0"/>
              <a:t> </a:t>
            </a:r>
            <a:r>
              <a:rPr lang="en-US" b="0" dirty="0" err="1"/>
              <a:t>kiểm</a:t>
            </a:r>
            <a:r>
              <a:rPr lang="en-US" b="0" dirty="0"/>
              <a:t> </a:t>
            </a:r>
            <a:r>
              <a:rPr lang="en-US" b="0" dirty="0" err="1"/>
              <a:t>tra</a:t>
            </a:r>
            <a:r>
              <a:rPr lang="en-US" b="0" dirty="0"/>
              <a:t> </a:t>
            </a:r>
          </a:p>
          <a:p>
            <a:endParaRPr lang="en-US" b="0" dirty="0"/>
          </a:p>
          <a:p>
            <a:r>
              <a:rPr lang="en-US" b="0" dirty="0"/>
              <a:t>Bộ dữ liệu được chia làm 2 phần là phần huấn luyện và phần kiểm tra theo tỉ lệ 80:20</a:t>
            </a:r>
          </a:p>
          <a:p>
            <a:endParaRPr lang="en-US" b="0" dirty="0"/>
          </a:p>
          <a:p>
            <a:r>
              <a:rPr lang="en-US" b="1" dirty="0" err="1"/>
              <a:t>Quá</a:t>
            </a:r>
            <a:r>
              <a:rPr lang="en-US" b="1" baseline="0" dirty="0"/>
              <a:t> </a:t>
            </a:r>
            <a:r>
              <a:rPr lang="en-US" b="1" baseline="0" dirty="0" err="1"/>
              <a:t>trình</a:t>
            </a:r>
            <a:r>
              <a:rPr lang="en-US" b="1" baseline="0" dirty="0"/>
              <a:t> training: </a:t>
            </a:r>
            <a:r>
              <a:rPr lang="en-US" b="0" baseline="0" dirty="0"/>
              <a:t> </a:t>
            </a:r>
            <a:r>
              <a:rPr lang="en-US" b="0" baseline="0" dirty="0" err="1"/>
              <a:t>ảnh</a:t>
            </a:r>
            <a:r>
              <a:rPr lang="en-US" b="0" baseline="0" dirty="0"/>
              <a:t> </a:t>
            </a:r>
            <a:r>
              <a:rPr lang="en-US" b="0" baseline="0" dirty="0" err="1"/>
              <a:t>đầu 200x200 pixel</a:t>
            </a:r>
            <a:r>
              <a:rPr lang="en-US" b="0" baseline="0" dirty="0"/>
              <a:t> </a:t>
            </a:r>
            <a:r>
              <a:rPr lang="en-US" b="0" baseline="0" dirty="0" err="1"/>
              <a:t>vào</a:t>
            </a:r>
            <a:r>
              <a:rPr lang="en-US" b="0" baseline="0" dirty="0"/>
              <a:t> </a:t>
            </a:r>
            <a:r>
              <a:rPr lang="en-US" b="0" baseline="0" dirty="0" err="1"/>
              <a:t>sẽ</a:t>
            </a:r>
            <a:r>
              <a:rPr lang="en-US" b="0" baseline="0" dirty="0"/>
              <a:t> </a:t>
            </a:r>
            <a:r>
              <a:rPr lang="en-US" b="0" baseline="0" dirty="0" err="1"/>
              <a:t>được</a:t>
            </a:r>
            <a:r>
              <a:rPr lang="en-US" b="0" baseline="0" dirty="0"/>
              <a:t> </a:t>
            </a:r>
            <a:r>
              <a:rPr lang="en-US" b="0" baseline="0" dirty="0" err="1"/>
              <a:t>làm</a:t>
            </a:r>
            <a:r>
              <a:rPr lang="en-US" b="0" baseline="0" dirty="0"/>
              <a:t> down-sampling </a:t>
            </a:r>
            <a:r>
              <a:rPr lang="en-US" b="0" baseline="0" dirty="0" err="1"/>
              <a:t>đi</a:t>
            </a:r>
            <a:r>
              <a:rPr lang="en-US" b="0" baseline="0" dirty="0"/>
              <a:t> </a:t>
            </a:r>
            <a:r>
              <a:rPr lang="en-US" b="0" baseline="0" dirty="0" err="1"/>
              <a:t>để</a:t>
            </a:r>
            <a:r>
              <a:rPr lang="en-US" b="0" baseline="0" dirty="0"/>
              <a:t> </a:t>
            </a:r>
            <a:r>
              <a:rPr lang="en-US" b="0" baseline="0" dirty="0" err="1"/>
              <a:t>lấy</a:t>
            </a:r>
            <a:r>
              <a:rPr lang="en-US" b="0" baseline="0" dirty="0"/>
              <a:t> </a:t>
            </a:r>
            <a:r>
              <a:rPr lang="en-US" b="0" baseline="0" dirty="0" err="1"/>
              <a:t>ảnh</a:t>
            </a:r>
            <a:r>
              <a:rPr lang="en-US" b="0" baseline="0" dirty="0"/>
              <a:t> LR </a:t>
            </a:r>
            <a:r>
              <a:rPr lang="en-US" b="0" baseline="0" dirty="0" err="1"/>
              <a:t>kích</a:t>
            </a:r>
            <a:r>
              <a:rPr lang="en-US" b="0" baseline="0" dirty="0"/>
              <a:t> </a:t>
            </a:r>
            <a:r>
              <a:rPr lang="en-US" b="0" baseline="0" dirty="0" err="1"/>
              <a:t>thước</a:t>
            </a:r>
            <a:r>
              <a:rPr lang="en-US" b="0" baseline="0" dirty="0"/>
              <a:t> 50x50 pixel, </a:t>
            </a:r>
            <a:r>
              <a:rPr lang="en-US" b="0" baseline="0" dirty="0" err="1"/>
              <a:t>sau</a:t>
            </a:r>
            <a:r>
              <a:rPr lang="en-US" b="0" baseline="0" dirty="0"/>
              <a:t> </a:t>
            </a:r>
            <a:r>
              <a:rPr lang="en-US" b="0" baseline="0" dirty="0" err="1"/>
              <a:t>đó</a:t>
            </a:r>
            <a:r>
              <a:rPr lang="en-US" b="0" baseline="0" dirty="0"/>
              <a:t> </a:t>
            </a:r>
            <a:r>
              <a:rPr lang="en-US" b="0" baseline="0" dirty="0" err="1"/>
              <a:t>ảnh từ ảnh LR và nhãn là HR trước đó sẽ được đưa vào mạng để huấn luyện</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15</a:t>
            </a:fld>
            <a:endParaRPr lang="en-US" altLang="ko-KR"/>
          </a:p>
        </p:txBody>
      </p:sp>
    </p:spTree>
    <p:extLst>
      <p:ext uri="{BB962C8B-B14F-4D97-AF65-F5344CB8AC3E}">
        <p14:creationId xmlns:p14="http://schemas.microsoft.com/office/powerpoint/2010/main" val="294155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Kịch</a:t>
            </a:r>
            <a:r>
              <a:rPr lang="en-US" b="1" dirty="0"/>
              <a:t> </a:t>
            </a:r>
            <a:r>
              <a:rPr lang="en-US" b="1" dirty="0" err="1"/>
              <a:t>bàn</a:t>
            </a:r>
            <a:r>
              <a:rPr lang="en-US" b="1" dirty="0"/>
              <a:t> 1:</a:t>
            </a:r>
            <a:r>
              <a:rPr lang="en-US" b="0" dirty="0"/>
              <a:t> </a:t>
            </a:r>
            <a:r>
              <a:rPr lang="en-US" b="0" dirty="0" err="1"/>
              <a:t>Lấy</a:t>
            </a:r>
            <a:r>
              <a:rPr lang="en-US" b="0" dirty="0"/>
              <a:t> </a:t>
            </a:r>
            <a:r>
              <a:rPr lang="en-US" b="0" dirty="0" err="1"/>
              <a:t>ngẫu</a:t>
            </a:r>
            <a:r>
              <a:rPr lang="en-US" b="0" dirty="0"/>
              <a:t> </a:t>
            </a:r>
            <a:r>
              <a:rPr lang="en-US" b="0" dirty="0" err="1"/>
              <a:t>nhiên</a:t>
            </a:r>
            <a:r>
              <a:rPr lang="en-US" b="0" dirty="0"/>
              <a:t> 12 ảnh trong tập huấn luyện và 12 ảnh trông tập kiểm tra tiến hành ước lượng thì cho ra kết quả như sau:</a:t>
            </a:r>
          </a:p>
          <a:p>
            <a:r>
              <a:rPr lang="en-US" b="0" dirty="0"/>
              <a:t>Nhận xét: Về mặt định lượng chỉ số tín hiệu trên nhiễu của SRGANs có tốt hơn khá rõ so với NN, Bilinear nhưng lại thấp hơn Bicubic, tuy nhiên chỉ số tương đồng cấu trúc lại ngang nhau</a:t>
            </a:r>
          </a:p>
          <a:p>
            <a:endParaRPr lang="en-US" b="0" dirty="0"/>
          </a:p>
          <a:p>
            <a:r>
              <a:rPr lang="en-US" b="0" dirty="0"/>
              <a:t>Tuy nhiên về mặt định tính thì ta có thể nhìn thấy rằng ảnh được sinh ra từ mạng tạo sinh cho ra kết quả sắc nét hơn, chi tiêt được hiển thị tốt hơn Bicubic </a:t>
            </a:r>
          </a:p>
          <a:p>
            <a:r>
              <a:rPr lang="en-US" b="0" dirty="0"/>
              <a:t> </a:t>
            </a:r>
          </a:p>
          <a:p>
            <a:r>
              <a:rPr lang="en-US" b="0" dirty="0"/>
              <a:t>Về mặt chỉ số có thể giải thích được như sau: PSNR chỉ dựa vào sự khác biệt mức xám giữa các pixel, điều này không phù hợp với ảnh phân giải cao nhiều chi tiết. Vì Bicubic có độ sai khác mức xám nhỏ hơn, tuy nhiên nó đã bị mất các thành phần tần số cao =&gt; chính điều này mang lại độ sắc nét của bức ảnh</a:t>
            </a:r>
          </a:p>
          <a:p>
            <a:endParaRPr lang="en-US" b="0" dirty="0"/>
          </a:p>
          <a:p>
            <a:r>
              <a:rPr lang="en-US" b="0" dirty="0"/>
              <a:t>Thay vào đó SRGANs sử dung hàm mất mát cảm quan dựa trên mạng tiền huấn luyện VGG-19 làm cho ảnh tự nhiên hơn và chi tiết hơn </a:t>
            </a:r>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16</a:t>
            </a:fld>
            <a:endParaRPr lang="en-US" altLang="ko-KR"/>
          </a:p>
        </p:txBody>
      </p:sp>
    </p:spTree>
    <p:extLst>
      <p:ext uri="{BB962C8B-B14F-4D97-AF65-F5344CB8AC3E}">
        <p14:creationId xmlns:p14="http://schemas.microsoft.com/office/powerpoint/2010/main" val="742193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Kịch</a:t>
            </a:r>
            <a:r>
              <a:rPr lang="en-US" b="0" dirty="0"/>
              <a:t> </a:t>
            </a:r>
            <a:r>
              <a:rPr lang="en-US" b="0" dirty="0" err="1"/>
              <a:t>bàn</a:t>
            </a:r>
            <a:r>
              <a:rPr lang="en-US" b="0" dirty="0"/>
              <a:t> 1: </a:t>
            </a:r>
            <a:r>
              <a:rPr lang="en-US" b="0" dirty="0" err="1"/>
              <a:t>Lấy</a:t>
            </a:r>
            <a:r>
              <a:rPr lang="en-US" b="0" dirty="0"/>
              <a:t> </a:t>
            </a:r>
            <a:r>
              <a:rPr lang="en-US" b="0" dirty="0" err="1"/>
              <a:t>ngẫu</a:t>
            </a:r>
            <a:r>
              <a:rPr lang="en-US" b="0" dirty="0"/>
              <a:t> </a:t>
            </a:r>
            <a:r>
              <a:rPr lang="en-US" b="0" dirty="0" err="1"/>
              <a:t>nhiên</a:t>
            </a:r>
            <a:r>
              <a:rPr lang="en-US" b="0" dirty="0"/>
              <a:t> </a:t>
            </a:r>
            <a:r>
              <a:rPr lang="en-US" b="0" dirty="0" err="1"/>
              <a:t>một</a:t>
            </a:r>
            <a:r>
              <a:rPr lang="en-US" b="0" dirty="0"/>
              <a:t> </a:t>
            </a:r>
            <a:r>
              <a:rPr lang="en-US" b="0" dirty="0" err="1"/>
              <a:t>số</a:t>
            </a:r>
            <a:r>
              <a:rPr lang="en-US" b="0" dirty="0"/>
              <a:t> </a:t>
            </a:r>
            <a:r>
              <a:rPr lang="en-US" b="0" dirty="0" err="1"/>
              <a:t>ảnh</a:t>
            </a:r>
            <a:r>
              <a:rPr lang="en-US" b="0" dirty="0"/>
              <a:t> </a:t>
            </a:r>
            <a:r>
              <a:rPr lang="en-US" b="0" dirty="0" err="1"/>
              <a:t>trong</a:t>
            </a:r>
            <a:r>
              <a:rPr lang="en-US" b="0" dirty="0"/>
              <a:t> </a:t>
            </a:r>
            <a:r>
              <a:rPr lang="en-US" b="0" dirty="0" err="1"/>
              <a:t>tập</a:t>
            </a:r>
            <a:r>
              <a:rPr lang="en-US" b="0" dirty="0"/>
              <a:t> </a:t>
            </a:r>
            <a:r>
              <a:rPr lang="en-US" b="0" dirty="0" err="1"/>
              <a:t>kiểm</a:t>
            </a:r>
            <a:r>
              <a:rPr lang="en-US" b="0" dirty="0"/>
              <a:t> </a:t>
            </a:r>
            <a:r>
              <a:rPr lang="en-US" b="0" dirty="0" err="1"/>
              <a:t>tra</a:t>
            </a:r>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17</a:t>
            </a:fld>
            <a:endParaRPr lang="en-US" altLang="ko-KR"/>
          </a:p>
        </p:txBody>
      </p:sp>
    </p:spTree>
    <p:extLst>
      <p:ext uri="{BB962C8B-B14F-4D97-AF65-F5344CB8AC3E}">
        <p14:creationId xmlns:p14="http://schemas.microsoft.com/office/powerpoint/2010/main" val="29790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Kịch</a:t>
            </a:r>
            <a:r>
              <a:rPr lang="en-US" b="0" dirty="0"/>
              <a:t> </a:t>
            </a:r>
            <a:r>
              <a:rPr lang="en-US" b="0" dirty="0" err="1"/>
              <a:t>bàn</a:t>
            </a:r>
            <a:r>
              <a:rPr lang="en-US" b="0" dirty="0"/>
              <a:t> 2: </a:t>
            </a:r>
            <a:r>
              <a:rPr lang="en-US" b="0" dirty="0" err="1"/>
              <a:t>Lấy</a:t>
            </a:r>
            <a:r>
              <a:rPr lang="en-US" b="0" dirty="0"/>
              <a:t> </a:t>
            </a:r>
            <a:r>
              <a:rPr lang="en-US" b="0" dirty="0" err="1"/>
              <a:t>ngẫu</a:t>
            </a:r>
            <a:r>
              <a:rPr lang="en-US" b="0" dirty="0"/>
              <a:t> </a:t>
            </a:r>
            <a:r>
              <a:rPr lang="en-US" b="0" dirty="0" err="1"/>
              <a:t>nhiên</a:t>
            </a:r>
            <a:r>
              <a:rPr lang="en-US" b="0" dirty="0"/>
              <a:t> </a:t>
            </a:r>
            <a:r>
              <a:rPr lang="en-US" b="0" dirty="0" err="1"/>
              <a:t>một</a:t>
            </a:r>
            <a:r>
              <a:rPr lang="en-US" b="0" dirty="0"/>
              <a:t> </a:t>
            </a:r>
            <a:r>
              <a:rPr lang="en-US" b="0" dirty="0" err="1"/>
              <a:t>số</a:t>
            </a:r>
            <a:r>
              <a:rPr lang="en-US" b="0" dirty="0"/>
              <a:t> </a:t>
            </a:r>
            <a:r>
              <a:rPr lang="en-US" b="0" dirty="0" err="1"/>
              <a:t>ảnh</a:t>
            </a:r>
            <a:r>
              <a:rPr lang="en-US" b="0" dirty="0"/>
              <a:t> </a:t>
            </a:r>
            <a:r>
              <a:rPr lang="en-US" b="0" dirty="0" err="1"/>
              <a:t>thực</a:t>
            </a:r>
            <a:r>
              <a:rPr lang="en-US" b="0" dirty="0"/>
              <a:t> </a:t>
            </a:r>
            <a:r>
              <a:rPr lang="en-US" b="0" dirty="0" err="1"/>
              <a:t>tế</a:t>
            </a:r>
            <a:r>
              <a:rPr lang="en-US" b="0" dirty="0"/>
              <a:t> </a:t>
            </a:r>
            <a:r>
              <a:rPr lang="en-US" b="0" dirty="0" err="1"/>
              <a:t>trên</a:t>
            </a:r>
            <a:r>
              <a:rPr lang="en-US" b="0" dirty="0"/>
              <a:t> internet </a:t>
            </a:r>
            <a:r>
              <a:rPr lang="en-US" b="0" dirty="0" err="1"/>
              <a:t>cắt</a:t>
            </a:r>
            <a:r>
              <a:rPr lang="en-US" b="0" dirty="0"/>
              <a:t> </a:t>
            </a:r>
            <a:r>
              <a:rPr lang="en-US" b="0" dirty="0" err="1"/>
              <a:t>ảnh</a:t>
            </a:r>
            <a:r>
              <a:rPr lang="en-US" b="0" dirty="0"/>
              <a:t> </a:t>
            </a:r>
            <a:r>
              <a:rPr lang="en-US" b="0" dirty="0" err="1"/>
              <a:t>mặt</a:t>
            </a:r>
            <a:r>
              <a:rPr lang="en-US" b="0" dirty="0"/>
              <a:t> </a:t>
            </a:r>
            <a:r>
              <a:rPr lang="en-US" b="0" dirty="0" err="1"/>
              <a:t>của</a:t>
            </a:r>
            <a:r>
              <a:rPr lang="en-US" b="0" dirty="0"/>
              <a:t> </a:t>
            </a:r>
            <a:r>
              <a:rPr lang="en-US" b="0" dirty="0" err="1"/>
              <a:t>một</a:t>
            </a:r>
            <a:r>
              <a:rPr lang="en-US" b="0" dirty="0"/>
              <a:t> </a:t>
            </a:r>
            <a:r>
              <a:rPr lang="en-US" b="0" dirty="0" err="1"/>
              <a:t>số</a:t>
            </a:r>
            <a:r>
              <a:rPr lang="en-US" b="0" dirty="0"/>
              <a:t> </a:t>
            </a:r>
            <a:r>
              <a:rPr lang="en-US" b="0" dirty="0" err="1"/>
              <a:t>người</a:t>
            </a:r>
            <a:r>
              <a:rPr lang="en-US" b="0" dirty="0"/>
              <a:t> </a:t>
            </a:r>
            <a:r>
              <a:rPr lang="en-US" b="0" dirty="0" err="1"/>
              <a:t>trong</a:t>
            </a:r>
            <a:r>
              <a:rPr lang="en-US" b="0" dirty="0"/>
              <a:t> </a:t>
            </a:r>
            <a:r>
              <a:rPr lang="en-US" b="0" dirty="0" err="1"/>
              <a:t>ảnh</a:t>
            </a:r>
            <a:r>
              <a:rPr lang="en-US" b="0" dirty="0"/>
              <a:t> </a:t>
            </a:r>
            <a:r>
              <a:rPr lang="en-US" b="0" dirty="0" err="1"/>
              <a:t>và</a:t>
            </a:r>
            <a:r>
              <a:rPr lang="en-US" b="0" dirty="0"/>
              <a:t> </a:t>
            </a:r>
            <a:r>
              <a:rPr lang="en-US" b="0" dirty="0" err="1"/>
              <a:t>tiến</a:t>
            </a:r>
            <a:r>
              <a:rPr lang="en-US" b="0" dirty="0"/>
              <a:t> </a:t>
            </a:r>
            <a:r>
              <a:rPr lang="en-US" b="0" dirty="0" err="1"/>
              <a:t>hành</a:t>
            </a:r>
            <a:r>
              <a:rPr lang="en-US" b="0" dirty="0"/>
              <a:t> </a:t>
            </a:r>
            <a:r>
              <a:rPr lang="en-US" b="0" dirty="0" err="1"/>
              <a:t>khôi</a:t>
            </a:r>
            <a:r>
              <a:rPr lang="en-US" b="0" dirty="0"/>
              <a:t> </a:t>
            </a:r>
            <a:r>
              <a:rPr lang="en-US" b="0" dirty="0" err="1"/>
              <a:t>phục</a:t>
            </a:r>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18</a:t>
            </a:fld>
            <a:endParaRPr lang="en-US" altLang="ko-KR"/>
          </a:p>
        </p:txBody>
      </p:sp>
    </p:spTree>
    <p:extLst>
      <p:ext uri="{BB962C8B-B14F-4D97-AF65-F5344CB8AC3E}">
        <p14:creationId xmlns:p14="http://schemas.microsoft.com/office/powerpoint/2010/main" val="3002763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Kết</a:t>
            </a:r>
            <a:r>
              <a:rPr lang="en-US" b="0" dirty="0"/>
              <a:t> </a:t>
            </a:r>
            <a:r>
              <a:rPr lang="en-US" b="0" dirty="0" err="1"/>
              <a:t>quả</a:t>
            </a:r>
            <a:r>
              <a:rPr lang="en-US" b="0" dirty="0"/>
              <a:t> </a:t>
            </a:r>
            <a:r>
              <a:rPr lang="en-US" b="0" dirty="0" err="1"/>
              <a:t>kịch</a:t>
            </a:r>
            <a:r>
              <a:rPr lang="en-US" b="0" dirty="0"/>
              <a:t> </a:t>
            </a:r>
            <a:r>
              <a:rPr lang="en-US" b="0" dirty="0" err="1"/>
              <a:t>bản</a:t>
            </a:r>
            <a:r>
              <a:rPr lang="en-US" b="0" dirty="0"/>
              <a:t> 2: </a:t>
            </a:r>
            <a:r>
              <a:rPr lang="en-US" b="0" dirty="0" err="1"/>
              <a:t>Có</a:t>
            </a:r>
            <a:r>
              <a:rPr lang="en-US" b="0" dirty="0"/>
              <a:t> </a:t>
            </a:r>
            <a:r>
              <a:rPr lang="en-US" b="0" dirty="0" err="1"/>
              <a:t>thể</a:t>
            </a:r>
            <a:r>
              <a:rPr lang="en-US" b="0" dirty="0"/>
              <a:t> </a:t>
            </a:r>
            <a:r>
              <a:rPr lang="en-US" b="0" dirty="0" err="1"/>
              <a:t>quan</a:t>
            </a:r>
            <a:r>
              <a:rPr lang="en-US" b="0" dirty="0"/>
              <a:t> </a:t>
            </a:r>
            <a:r>
              <a:rPr lang="en-US" b="0" dirty="0" err="1"/>
              <a:t>sát</a:t>
            </a:r>
            <a:r>
              <a:rPr lang="en-US" b="0" dirty="0"/>
              <a:t> </a:t>
            </a:r>
            <a:r>
              <a:rPr lang="en-US" b="0" dirty="0" err="1"/>
              <a:t>định</a:t>
            </a:r>
            <a:r>
              <a:rPr lang="en-US" b="0" dirty="0"/>
              <a:t> </a:t>
            </a:r>
            <a:r>
              <a:rPr lang="en-US" b="0" dirty="0" err="1"/>
              <a:t>tính</a:t>
            </a:r>
            <a:r>
              <a:rPr lang="en-US" b="0" dirty="0"/>
              <a:t> </a:t>
            </a:r>
            <a:r>
              <a:rPr lang="en-US" b="0" dirty="0" err="1"/>
              <a:t>ảnh</a:t>
            </a:r>
            <a:r>
              <a:rPr lang="en-US" b="0" dirty="0"/>
              <a:t> </a:t>
            </a:r>
            <a:r>
              <a:rPr lang="en-US" b="0" dirty="0" err="1"/>
              <a:t>được</a:t>
            </a:r>
            <a:r>
              <a:rPr lang="en-US" b="0" dirty="0"/>
              <a:t> </a:t>
            </a:r>
            <a:r>
              <a:rPr lang="en-US" b="0" dirty="0" err="1"/>
              <a:t>khôi</a:t>
            </a:r>
            <a:r>
              <a:rPr lang="en-US" b="0" dirty="0"/>
              <a:t> </a:t>
            </a:r>
            <a:r>
              <a:rPr lang="en-US" b="0" dirty="0" err="1"/>
              <a:t>phục</a:t>
            </a:r>
            <a:r>
              <a:rPr lang="en-US" b="0" dirty="0"/>
              <a:t> bang SRGANs </a:t>
            </a:r>
            <a:r>
              <a:rPr lang="en-US" b="0" dirty="0" err="1"/>
              <a:t>cho</a:t>
            </a:r>
            <a:r>
              <a:rPr lang="en-US" b="0" dirty="0"/>
              <a:t> </a:t>
            </a:r>
            <a:r>
              <a:rPr lang="en-US" b="0" dirty="0" err="1"/>
              <a:t>kết</a:t>
            </a:r>
            <a:r>
              <a:rPr lang="en-US" b="0" dirty="0"/>
              <a:t> </a:t>
            </a:r>
            <a:r>
              <a:rPr lang="en-US" b="0" dirty="0" err="1"/>
              <a:t>quả</a:t>
            </a:r>
            <a:r>
              <a:rPr lang="en-US" b="0" dirty="0"/>
              <a:t> </a:t>
            </a:r>
            <a:r>
              <a:rPr lang="en-US" b="0" dirty="0" err="1"/>
              <a:t>tốt</a:t>
            </a:r>
            <a:r>
              <a:rPr lang="en-US" b="0" dirty="0"/>
              <a:t> </a:t>
            </a:r>
            <a:r>
              <a:rPr lang="en-US" b="0" dirty="0" err="1"/>
              <a:t>hơn</a:t>
            </a:r>
            <a:r>
              <a:rPr lang="en-US" b="0" dirty="0"/>
              <a:t> </a:t>
            </a:r>
            <a:r>
              <a:rPr lang="en-US" b="0" dirty="0" err="1"/>
              <a:t>rất</a:t>
            </a:r>
            <a:r>
              <a:rPr lang="en-US" b="0" dirty="0"/>
              <a:t> </a:t>
            </a:r>
            <a:r>
              <a:rPr lang="en-US" b="0" dirty="0" err="1"/>
              <a:t>nhiều</a:t>
            </a:r>
            <a:r>
              <a:rPr lang="en-US" b="0" dirty="0"/>
              <a:t>, </a:t>
            </a:r>
            <a:r>
              <a:rPr lang="en-US" b="0" dirty="0" err="1"/>
              <a:t>ảnh</a:t>
            </a:r>
            <a:r>
              <a:rPr lang="en-US" b="0" dirty="0"/>
              <a:t> </a:t>
            </a:r>
            <a:r>
              <a:rPr lang="en-US" b="0" dirty="0" err="1"/>
              <a:t>có</a:t>
            </a:r>
            <a:r>
              <a:rPr lang="en-US" b="0" dirty="0"/>
              <a:t> </a:t>
            </a:r>
            <a:r>
              <a:rPr lang="en-US" b="0" dirty="0" err="1"/>
              <a:t>độ</a:t>
            </a:r>
            <a:r>
              <a:rPr lang="en-US" b="0" dirty="0"/>
              <a:t> chi </a:t>
            </a:r>
            <a:r>
              <a:rPr lang="en-US" b="0" dirty="0" err="1"/>
              <a:t>tiết</a:t>
            </a:r>
            <a:r>
              <a:rPr lang="en-US" b="0" dirty="0"/>
              <a:t> </a:t>
            </a:r>
            <a:r>
              <a:rPr lang="en-US" b="0" dirty="0" err="1"/>
              <a:t>cao</a:t>
            </a:r>
            <a:r>
              <a:rPr lang="en-US" b="0" dirty="0"/>
              <a:t>, </a:t>
            </a:r>
            <a:r>
              <a:rPr lang="en-US" b="0" dirty="0" err="1"/>
              <a:t>không</a:t>
            </a:r>
            <a:r>
              <a:rPr lang="en-US" b="0" dirty="0"/>
              <a:t> </a:t>
            </a:r>
            <a:r>
              <a:rPr lang="en-US" b="0" dirty="0" err="1"/>
              <a:t>bị</a:t>
            </a:r>
            <a:r>
              <a:rPr lang="en-US" b="0" dirty="0"/>
              <a:t> blur hay aliasing</a:t>
            </a:r>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19</a:t>
            </a:fld>
            <a:endParaRPr lang="en-US" altLang="ko-KR"/>
          </a:p>
        </p:txBody>
      </p:sp>
    </p:spTree>
    <p:extLst>
      <p:ext uri="{BB962C8B-B14F-4D97-AF65-F5344CB8AC3E}">
        <p14:creationId xmlns:p14="http://schemas.microsoft.com/office/powerpoint/2010/main" val="142798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Slide sẽ có 4 mục lớn như sau:</a:t>
            </a:r>
          </a:p>
          <a:p>
            <a:pPr marL="228600" indent="-228600">
              <a:buAutoNum type="arabicPeriod"/>
            </a:pPr>
            <a:r>
              <a:rPr lang="en-US" dirty="0"/>
              <a:t>Định nghĩa về độ phân giải ảnh</a:t>
            </a:r>
          </a:p>
          <a:p>
            <a:pPr marL="228600" indent="-228600">
              <a:buAutoNum type="arabicPeriod"/>
            </a:pPr>
            <a:r>
              <a:rPr lang="en-US" dirty="0"/>
              <a:t>Trình bày ý tượng mạng tạo sinh đối nghịch </a:t>
            </a:r>
          </a:p>
          <a:p>
            <a:pPr marL="228600" indent="-228600">
              <a:buAutoNum type="arabicPeriod"/>
            </a:pPr>
            <a:r>
              <a:rPr lang="en-US" dirty="0"/>
              <a:t>Trinh bày mạng siêu phân giải ảnh ứng dung GANs =&gt; SRGANs và ứng dung trong nâng cao độ phân giải ảnh</a:t>
            </a:r>
          </a:p>
          <a:p>
            <a:pPr marL="228600" indent="-228600">
              <a:buAutoNum type="arabicPeriod"/>
            </a:pPr>
            <a:r>
              <a:rPr lang="en-US" dirty="0"/>
              <a:t>Kết quả thực nghiệm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2</a:t>
            </a:fld>
            <a:endParaRPr lang="en-US" altLang="ko-K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 xin chân thành cảm ơn các thầy cô trong hội đồng đã dành thời gian lắng nghe bài thuyết trình của em, rất mong nhận được lời góp ý của các thầy cô để hàm thiện luận văn</a:t>
            </a:r>
          </a:p>
          <a:p>
            <a:endParaRPr lang="en-US" dirty="0"/>
          </a:p>
          <a:p>
            <a:r>
              <a:rPr lang="en-US" dirty="0"/>
              <a:t>Em xin kết thúc phần trình bày ở đây</a:t>
            </a:r>
          </a:p>
          <a:p>
            <a:endParaRPr lang="en-US"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20</a:t>
            </a:fld>
            <a:endParaRPr lang="en-US" altLang="ko-KR"/>
          </a:p>
        </p:txBody>
      </p:sp>
    </p:spTree>
    <p:extLst>
      <p:ext uri="{BB962C8B-B14F-4D97-AF65-F5344CB8AC3E}">
        <p14:creationId xmlns:p14="http://schemas.microsoft.com/office/powerpoint/2010/main" val="1743225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err="1"/>
              <a:t>Vậy độ phân giải ảnh là gì ?</a:t>
            </a:r>
          </a:p>
          <a:p>
            <a:r>
              <a:rPr lang="en-US" sz="2000" dirty="0" err="1"/>
              <a:t>Khái</a:t>
            </a:r>
            <a:r>
              <a:rPr lang="en-US" sz="2000" dirty="0"/>
              <a:t> </a:t>
            </a:r>
            <a:r>
              <a:rPr lang="en-US" sz="2000" dirty="0" err="1"/>
              <a:t>niệm</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a:t>
            </a:r>
            <a:r>
              <a:rPr lang="en-US" sz="2000" dirty="0" err="1"/>
              <a:t>rất</a:t>
            </a:r>
            <a:r>
              <a:rPr lang="en-US" sz="2000" dirty="0"/>
              <a:t> </a:t>
            </a:r>
            <a:r>
              <a:rPr lang="en-US" sz="2000" dirty="0" err="1"/>
              <a:t>dễ</a:t>
            </a:r>
            <a:r>
              <a:rPr lang="en-US" sz="2000" dirty="0"/>
              <a:t> </a:t>
            </a:r>
            <a:r>
              <a:rPr lang="en-US" sz="2000" dirty="0" err="1"/>
              <a:t>gây</a:t>
            </a:r>
            <a:r>
              <a:rPr lang="en-US" sz="2000" dirty="0"/>
              <a:t> </a:t>
            </a:r>
            <a:r>
              <a:rPr lang="en-US" sz="2000" dirty="0" err="1"/>
              <a:t>nhầm</a:t>
            </a:r>
            <a:r>
              <a:rPr lang="en-US" sz="2000" dirty="0"/>
              <a:t> </a:t>
            </a:r>
            <a:r>
              <a:rPr lang="en-US" sz="2000" dirty="0" err="1"/>
              <a:t>lẫn</a:t>
            </a:r>
            <a:r>
              <a:rPr lang="en-US" sz="2000" dirty="0"/>
              <a:t> do </a:t>
            </a:r>
            <a:r>
              <a:rPr lang="en-US" sz="2000" dirty="0" err="1"/>
              <a:t>cách</a:t>
            </a:r>
            <a:r>
              <a:rPr lang="en-US" sz="2000" dirty="0"/>
              <a:t> </a:t>
            </a:r>
            <a:r>
              <a:rPr lang="en-US" sz="2000" dirty="0" err="1"/>
              <a:t>gọi</a:t>
            </a:r>
            <a:r>
              <a:rPr lang="en-US" sz="2000" dirty="0"/>
              <a:t> </a:t>
            </a:r>
            <a:r>
              <a:rPr lang="en-US" sz="2000" dirty="0" err="1"/>
              <a:t>của</a:t>
            </a:r>
            <a:r>
              <a:rPr lang="en-US" sz="2000" dirty="0"/>
              <a:t> </a:t>
            </a:r>
            <a:r>
              <a:rPr lang="en-US" sz="2000" dirty="0" err="1"/>
              <a:t>nó</a:t>
            </a:r>
            <a:r>
              <a:rPr lang="en-US" sz="2000" dirty="0"/>
              <a:t> </a:t>
            </a:r>
            <a:r>
              <a:rPr lang="en-US" sz="2000" dirty="0" err="1"/>
              <a:t>trong</a:t>
            </a:r>
            <a:r>
              <a:rPr lang="en-US" sz="2000" dirty="0"/>
              <a:t> </a:t>
            </a:r>
            <a:r>
              <a:rPr lang="en-US" sz="2000" dirty="0" err="1"/>
              <a:t>từng</a:t>
            </a:r>
            <a:r>
              <a:rPr lang="en-US" sz="2000" dirty="0"/>
              <a:t> </a:t>
            </a:r>
            <a:r>
              <a:rPr lang="en-US" sz="2000" dirty="0" err="1"/>
              <a:t>trường</a:t>
            </a:r>
            <a:r>
              <a:rPr lang="en-US" sz="2000" dirty="0"/>
              <a:t> </a:t>
            </a:r>
            <a:r>
              <a:rPr lang="en-US" sz="2000" dirty="0" err="1"/>
              <a:t>hợp</a:t>
            </a:r>
            <a:r>
              <a:rPr lang="en-US" sz="2000" dirty="0"/>
              <a:t>:</a:t>
            </a:r>
          </a:p>
          <a:p>
            <a:pPr marL="228600" indent="-228600">
              <a:buAutoNum type="arabicPeriod"/>
            </a:pPr>
            <a:r>
              <a:rPr lang="en-US" sz="2000" dirty="0" err="1"/>
              <a:t>Một</a:t>
            </a:r>
            <a:r>
              <a:rPr lang="en-US" sz="2000" dirty="0"/>
              <a:t> </a:t>
            </a:r>
            <a:r>
              <a:rPr lang="en-US" sz="2000" dirty="0" err="1"/>
              <a:t>màn</a:t>
            </a:r>
            <a:r>
              <a:rPr lang="en-US" sz="2000" dirty="0"/>
              <a:t> </a:t>
            </a:r>
            <a:r>
              <a:rPr lang="en-US" sz="2000" dirty="0" err="1"/>
              <a:t>hình</a:t>
            </a:r>
            <a:r>
              <a:rPr lang="en-US" sz="2000" dirty="0"/>
              <a:t> </a:t>
            </a:r>
            <a:r>
              <a:rPr lang="en-US" sz="2000" dirty="0" err="1"/>
              <a:t>có</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1024x768 </a:t>
            </a:r>
            <a:r>
              <a:rPr lang="en-US" sz="2000" dirty="0" err="1"/>
              <a:t>nghĩa</a:t>
            </a:r>
            <a:r>
              <a:rPr lang="en-US" sz="2000" dirty="0"/>
              <a:t> </a:t>
            </a:r>
            <a:r>
              <a:rPr lang="en-US" sz="2000" dirty="0" err="1"/>
              <a:t>là</a:t>
            </a:r>
            <a:r>
              <a:rPr lang="en-US" sz="2000" dirty="0"/>
              <a:t> </a:t>
            </a:r>
            <a:r>
              <a:rPr lang="en-US" sz="2000" dirty="0" err="1"/>
              <a:t>màn</a:t>
            </a:r>
            <a:r>
              <a:rPr lang="en-US" sz="2000" dirty="0"/>
              <a:t> </a:t>
            </a:r>
            <a:r>
              <a:rPr lang="en-US" sz="2000" dirty="0" err="1"/>
              <a:t>hình</a:t>
            </a:r>
            <a:r>
              <a:rPr lang="en-US" sz="2000" dirty="0"/>
              <a:t> </a:t>
            </a:r>
            <a:r>
              <a:rPr lang="en-US" sz="2000" dirty="0" err="1"/>
              <a:t>đó</a:t>
            </a:r>
            <a:r>
              <a:rPr lang="en-US" sz="2000" dirty="0"/>
              <a:t> </a:t>
            </a:r>
            <a:r>
              <a:rPr lang="en-US" sz="2000" dirty="0" err="1"/>
              <a:t>chứa</a:t>
            </a:r>
            <a:r>
              <a:rPr lang="en-US" sz="2000" dirty="0"/>
              <a:t> 1024x768 </a:t>
            </a:r>
            <a:r>
              <a:rPr lang="en-US" sz="2000" dirty="0" err="1"/>
              <a:t>điểm</a:t>
            </a:r>
            <a:r>
              <a:rPr lang="en-US" sz="2000" dirty="0"/>
              <a:t> </a:t>
            </a:r>
            <a:r>
              <a:rPr lang="en-US" sz="2000" dirty="0" err="1"/>
              <a:t>ảnh</a:t>
            </a:r>
          </a:p>
          <a:p>
            <a:pPr marL="228600" indent="-228600">
              <a:buAutoNum type="arabicPeriod"/>
            </a:pPr>
            <a:r>
              <a:rPr lang="en-US" sz="2000" dirty="0" err="1"/>
              <a:t>Tuy nhiên nếu nhìn 2 bức ảnh trên có chung kích thước là 128x128 vậy 2 ảnh này là cùng độ phân giải ? Điều này không hợp lý</a:t>
            </a:r>
            <a:endParaRPr lang="en-US" sz="2000" dirty="0"/>
          </a:p>
          <a:p>
            <a:pPr marL="228600" indent="-228600">
              <a:buAutoNum type="arabicPeriod"/>
            </a:pPr>
            <a:r>
              <a:rPr lang="en-US" sz="2000" dirty="0"/>
              <a:t>Vậy </a:t>
            </a:r>
            <a:r>
              <a:rPr lang="en-US" sz="2000" dirty="0" err="1"/>
              <a:t>trong</a:t>
            </a:r>
            <a:r>
              <a:rPr lang="en-US" sz="2000" dirty="0"/>
              <a:t> </a:t>
            </a:r>
            <a:r>
              <a:rPr lang="en-US" sz="2000" dirty="0" err="1"/>
              <a:t>ảnh</a:t>
            </a:r>
            <a:r>
              <a:rPr lang="en-US" sz="2000" dirty="0"/>
              <a:t> </a:t>
            </a:r>
            <a:r>
              <a:rPr lang="en-US" sz="2000" dirty="0" err="1"/>
              <a:t>số</a:t>
            </a:r>
            <a:r>
              <a:rPr lang="en-US" sz="2000" dirty="0"/>
              <a:t> </a:t>
            </a:r>
            <a:r>
              <a:rPr lang="en-US" sz="2000" dirty="0" err="1"/>
              <a:t>thì</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a:t>
            </a:r>
            <a:r>
              <a:rPr lang="en-US" sz="2000" dirty="0" err="1"/>
              <a:t>ảnh</a:t>
            </a:r>
            <a:r>
              <a:rPr lang="en-US" sz="2000" dirty="0"/>
              <a:t> </a:t>
            </a:r>
            <a:r>
              <a:rPr lang="en-US" sz="2000" dirty="0" err="1"/>
              <a:t>được</a:t>
            </a:r>
            <a:r>
              <a:rPr lang="en-US" sz="2000" dirty="0"/>
              <a:t> </a:t>
            </a:r>
            <a:r>
              <a:rPr lang="en-US" sz="2000" dirty="0" err="1"/>
              <a:t>hiểu</a:t>
            </a:r>
            <a:r>
              <a:rPr lang="en-US" sz="2000" dirty="0"/>
              <a:t> </a:t>
            </a:r>
            <a:r>
              <a:rPr lang="en-US" sz="2000" dirty="0" err="1"/>
              <a:t>theo</a:t>
            </a:r>
            <a:r>
              <a:rPr lang="en-US" sz="2000" dirty="0"/>
              <a:t> ý </a:t>
            </a:r>
            <a:r>
              <a:rPr lang="en-US" sz="2000" dirty="0" err="1"/>
              <a:t>nghĩ</a:t>
            </a:r>
            <a:r>
              <a:rPr lang="en-US" sz="2000" dirty="0"/>
              <a:t> </a:t>
            </a:r>
            <a:r>
              <a:rPr lang="en-US" sz="2000" dirty="0" err="1"/>
              <a:t>là</a:t>
            </a:r>
            <a:r>
              <a:rPr lang="en-US" sz="2000" dirty="0"/>
              <a:t> </a:t>
            </a:r>
            <a:r>
              <a:rPr lang="en-US" sz="2000" dirty="0" err="1"/>
              <a:t>mức</a:t>
            </a:r>
            <a:r>
              <a:rPr lang="en-US" sz="2000" dirty="0"/>
              <a:t> </a:t>
            </a:r>
            <a:r>
              <a:rPr lang="en-US" sz="2000" dirty="0" err="1"/>
              <a:t>độ</a:t>
            </a:r>
            <a:r>
              <a:rPr lang="en-US" sz="2000" dirty="0"/>
              <a:t> chi </a:t>
            </a:r>
            <a:r>
              <a:rPr lang="en-US" sz="2000" dirty="0" err="1"/>
              <a:t>tiết (thông tin ) trong bức ảnh</a:t>
            </a:r>
            <a:r>
              <a:rPr lang="en-US" sz="2000" dirty="0"/>
              <a:t>, hay </a:t>
            </a:r>
            <a:r>
              <a:rPr lang="en-US" sz="2000" dirty="0" err="1"/>
              <a:t>khả</a:t>
            </a:r>
            <a:r>
              <a:rPr lang="en-US" sz="2000" dirty="0"/>
              <a:t> </a:t>
            </a:r>
            <a:r>
              <a:rPr lang="en-US" sz="2000" dirty="0" err="1"/>
              <a:t>năng</a:t>
            </a:r>
            <a:r>
              <a:rPr lang="en-US" sz="2000" dirty="0"/>
              <a:t> </a:t>
            </a:r>
            <a:r>
              <a:rPr lang="en-US" sz="2000" dirty="0" err="1"/>
              <a:t>phân</a:t>
            </a:r>
            <a:r>
              <a:rPr lang="en-US" sz="2000" dirty="0"/>
              <a:t> </a:t>
            </a:r>
            <a:r>
              <a:rPr lang="en-US" sz="2000" dirty="0" err="1"/>
              <a:t>biệt</a:t>
            </a:r>
            <a:r>
              <a:rPr lang="en-US" sz="2000" dirty="0"/>
              <a:t> </a:t>
            </a:r>
            <a:r>
              <a:rPr lang="en-US" sz="2000" dirty="0" err="1"/>
              <a:t>các</a:t>
            </a:r>
            <a:r>
              <a:rPr lang="en-US" sz="2000" dirty="0"/>
              <a:t> chi </a:t>
            </a:r>
            <a:r>
              <a:rPr lang="en-US" sz="2000" dirty="0" err="1"/>
              <a:t>tiết</a:t>
            </a:r>
            <a:r>
              <a:rPr lang="en-US" sz="2000" dirty="0"/>
              <a:t> </a:t>
            </a:r>
            <a:r>
              <a:rPr lang="en-US" sz="2000" dirty="0" err="1"/>
              <a:t>trong</a:t>
            </a:r>
            <a:r>
              <a:rPr lang="en-US" sz="2000" dirty="0"/>
              <a:t> </a:t>
            </a:r>
            <a:r>
              <a:rPr lang="en-US" sz="2000" dirty="0" err="1"/>
              <a:t>ảnh</a:t>
            </a:r>
          </a:p>
          <a:p>
            <a:pPr marL="228600" indent="-228600">
              <a:buAutoNum type="arabicPeriod"/>
            </a:pPr>
            <a:endParaRPr lang="en-US" sz="2000" dirty="0"/>
          </a:p>
          <a:p>
            <a:pPr marL="228600" indent="-228600">
              <a:buAutoNum type="arabicPeriod"/>
            </a:pPr>
            <a:r>
              <a:rPr lang="en-US" sz="2000" dirty="0"/>
              <a:t>Trong khuôn khổ luận văn, khi nói đến độ phân giải tức là ta đang nói đến độ phân giải không gian</a:t>
            </a:r>
          </a:p>
          <a:p>
            <a:pPr marL="228600" indent="-228600">
              <a:buAutoNum type="arabicPeriod"/>
            </a:pPr>
            <a:endParaRPr lang="en-US" sz="2000" dirty="0"/>
          </a:p>
          <a:p>
            <a:pPr marL="228600" indent="-228600">
              <a:buAutoNum type="arabicPeriod"/>
            </a:pPr>
            <a:r>
              <a:rPr lang="vi-VN" sz="2000" b="1" dirty="0"/>
              <a:t>Độ phân giải trong không gian </a:t>
            </a:r>
            <a:r>
              <a:rPr lang="vi-VN" sz="2000" dirty="0"/>
              <a:t>(Spatial Resolution): Đây chính là khả năng biễu diễn thông tin của bức ảnh trên một đơn vị diện tích, theo đó trên cùng 1 diện tích, ảnh nào có mật độ điểm ảnh lớn hơn thì nó sẽ chứa nhiều thông tin hơn và do đó sẽ có độ phân giải tốt hơn. Độ phân giải không gian được đánh giá định lượng bằng số lượng điểm ảnh trong một Inch (PPI). </a:t>
            </a:r>
            <a:endParaRPr lang="en-US" sz="200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3</a:t>
            </a:fld>
            <a:endParaRPr lang="en-US" altLang="ko-KR"/>
          </a:p>
        </p:txBody>
      </p:sp>
    </p:spTree>
    <p:extLst>
      <p:ext uri="{BB962C8B-B14F-4D97-AF65-F5344CB8AC3E}">
        <p14:creationId xmlns:p14="http://schemas.microsoft.com/office/powerpoint/2010/main" val="3762828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err="1"/>
              <a:t>Để thuật tiện cho quá trình khảo sát ảnh phân giải thấp ta có </a:t>
            </a:r>
            <a:r>
              <a:rPr lang="en-US" sz="1400" b="0" dirty="0" err="1"/>
              <a:t>mô</a:t>
            </a:r>
            <a:r>
              <a:rPr lang="en-US" sz="1400" b="0" dirty="0"/>
              <a:t> </a:t>
            </a:r>
            <a:r>
              <a:rPr lang="en-US" sz="1400" b="0" dirty="0" err="1"/>
              <a:t>hình</a:t>
            </a:r>
            <a:r>
              <a:rPr lang="en-US" sz="1400" b="0" dirty="0"/>
              <a:t> </a:t>
            </a:r>
            <a:r>
              <a:rPr lang="en-US" sz="1400" b="0" dirty="0" err="1"/>
              <a:t>thu</a:t>
            </a:r>
            <a:r>
              <a:rPr lang="en-US" sz="1400" b="0" dirty="0"/>
              <a:t> </a:t>
            </a:r>
            <a:r>
              <a:rPr lang="en-US" sz="1400" b="0" dirty="0" err="1"/>
              <a:t>nhận</a:t>
            </a:r>
            <a:r>
              <a:rPr lang="en-US" sz="1400" b="0" dirty="0"/>
              <a:t> </a:t>
            </a:r>
            <a:r>
              <a:rPr lang="en-US" sz="1400" b="0" dirty="0" err="1"/>
              <a:t>ảnh</a:t>
            </a:r>
            <a:r>
              <a:rPr lang="en-US" sz="1400" b="0" dirty="0"/>
              <a:t> </a:t>
            </a:r>
            <a:r>
              <a:rPr lang="en-US" sz="1400" b="0" dirty="0" err="1"/>
              <a:t>phân</a:t>
            </a:r>
            <a:r>
              <a:rPr lang="en-US" sz="1400" b="0" dirty="0"/>
              <a:t> </a:t>
            </a:r>
            <a:r>
              <a:rPr lang="en-US" sz="1400" b="0" dirty="0" err="1"/>
              <a:t>giải</a:t>
            </a:r>
            <a:r>
              <a:rPr lang="en-US" sz="1400" b="0" dirty="0"/>
              <a:t> </a:t>
            </a:r>
            <a:r>
              <a:rPr lang="en-US" sz="1400" b="0" dirty="0" err="1"/>
              <a:t>thấp</a:t>
            </a:r>
            <a:r>
              <a:rPr lang="en-US" sz="1400" b="0" dirty="0"/>
              <a:t> </a:t>
            </a:r>
            <a:r>
              <a:rPr lang="en-US" sz="1400" b="0" dirty="0" err="1"/>
              <a:t>từ</a:t>
            </a:r>
            <a:r>
              <a:rPr lang="en-US" sz="1400" b="0" dirty="0"/>
              <a:t> </a:t>
            </a:r>
            <a:r>
              <a:rPr lang="en-US" sz="1400" b="0" dirty="0" err="1"/>
              <a:t>khung</a:t>
            </a:r>
            <a:r>
              <a:rPr lang="en-US" sz="1400" b="0" dirty="0"/>
              <a:t> </a:t>
            </a:r>
            <a:r>
              <a:rPr lang="en-US" sz="1400" b="0" dirty="0" err="1"/>
              <a:t>cảnh</a:t>
            </a:r>
            <a:r>
              <a:rPr lang="en-US" sz="1400" b="0" dirty="0"/>
              <a:t> </a:t>
            </a:r>
            <a:r>
              <a:rPr lang="en-US" sz="1400" b="0" dirty="0" err="1"/>
              <a:t>phân</a:t>
            </a:r>
            <a:r>
              <a:rPr lang="en-US" sz="1400" b="0" dirty="0"/>
              <a:t> </a:t>
            </a:r>
            <a:r>
              <a:rPr lang="en-US" sz="1400" b="0" dirty="0" err="1"/>
              <a:t>giải</a:t>
            </a:r>
            <a:r>
              <a:rPr lang="en-US" sz="1400" b="0" dirty="0"/>
              <a:t> </a:t>
            </a:r>
            <a:r>
              <a:rPr lang="en-US" sz="1400" b="0" dirty="0" err="1"/>
              <a:t>cao</a:t>
            </a:r>
            <a:endParaRPr lang="en-US" sz="1400" b="1" dirty="0" err="1"/>
          </a:p>
          <a:p>
            <a:endParaRPr lang="en-US" sz="1400" b="1" dirty="0" err="1"/>
          </a:p>
          <a:p>
            <a:r>
              <a:rPr lang="en-US" sz="1400" b="1" dirty="0" err="1"/>
              <a:t>Các</a:t>
            </a:r>
            <a:r>
              <a:rPr lang="en-US" sz="1400" b="1" dirty="0"/>
              <a:t> </a:t>
            </a:r>
            <a:r>
              <a:rPr lang="en-US" sz="1400" b="1" dirty="0" err="1"/>
              <a:t>yếu</a:t>
            </a:r>
            <a:r>
              <a:rPr lang="en-US" sz="1400" b="1" dirty="0"/>
              <a:t> </a:t>
            </a:r>
            <a:r>
              <a:rPr lang="en-US" sz="1400" b="1" dirty="0" err="1"/>
              <a:t>tố</a:t>
            </a:r>
            <a:r>
              <a:rPr lang="en-US" sz="1400" b="1" dirty="0"/>
              <a:t> </a:t>
            </a:r>
            <a:r>
              <a:rPr lang="en-US" sz="1400" b="1" dirty="0" err="1"/>
              <a:t>ảnh</a:t>
            </a:r>
            <a:r>
              <a:rPr lang="en-US" sz="1400" b="1" dirty="0"/>
              <a:t> </a:t>
            </a:r>
            <a:r>
              <a:rPr lang="en-US" sz="1400" b="1" dirty="0" err="1"/>
              <a:t>hưởng</a:t>
            </a:r>
            <a:r>
              <a:rPr lang="en-US" sz="1400" b="1" dirty="0"/>
              <a:t> </a:t>
            </a:r>
            <a:r>
              <a:rPr lang="en-US" sz="1400" b="1" dirty="0" err="1"/>
              <a:t>đến</a:t>
            </a:r>
            <a:r>
              <a:rPr lang="en-US" sz="1400" b="1" dirty="0"/>
              <a:t> </a:t>
            </a:r>
            <a:r>
              <a:rPr lang="en-US" sz="1400" b="1" dirty="0" err="1"/>
              <a:t>nhất</a:t>
            </a:r>
            <a:r>
              <a:rPr lang="en-US" sz="1400" b="1" dirty="0"/>
              <a:t> </a:t>
            </a:r>
            <a:r>
              <a:rPr lang="en-US" sz="1400" b="1" dirty="0" err="1"/>
              <a:t>lượng</a:t>
            </a:r>
            <a:r>
              <a:rPr lang="en-US" sz="1400" b="1" dirty="0"/>
              <a:t> </a:t>
            </a:r>
            <a:r>
              <a:rPr lang="en-US" sz="1400" b="1" dirty="0" err="1"/>
              <a:t>ảnh</a:t>
            </a:r>
            <a:r>
              <a:rPr lang="en-US" sz="1400" b="1" dirty="0"/>
              <a:t>:</a:t>
            </a:r>
          </a:p>
          <a:p>
            <a:r>
              <a:rPr lang="en-US" sz="1400" b="0" dirty="0" err="1"/>
              <a:t>Khi</a:t>
            </a:r>
            <a:r>
              <a:rPr lang="en-US" sz="1400" b="0" dirty="0"/>
              <a:t> ta </a:t>
            </a:r>
            <a:r>
              <a:rPr lang="en-US" sz="1400" b="0" dirty="0" err="1"/>
              <a:t>thực</a:t>
            </a:r>
            <a:r>
              <a:rPr lang="en-US" sz="1400" b="0" dirty="0"/>
              <a:t> </a:t>
            </a:r>
            <a:r>
              <a:rPr lang="en-US" sz="1400" b="0" dirty="0" err="1"/>
              <a:t>hiện</a:t>
            </a:r>
            <a:r>
              <a:rPr lang="en-US" sz="1400" b="0" dirty="0"/>
              <a:t> </a:t>
            </a:r>
            <a:r>
              <a:rPr lang="en-US" sz="1400" b="0" dirty="0" err="1"/>
              <a:t>việc</a:t>
            </a:r>
            <a:r>
              <a:rPr lang="en-US" sz="1400" b="0" dirty="0"/>
              <a:t> </a:t>
            </a:r>
            <a:r>
              <a:rPr lang="en-US" sz="1400" b="0" dirty="0" err="1"/>
              <a:t>chụp</a:t>
            </a:r>
            <a:r>
              <a:rPr lang="en-US" sz="1400" b="0" dirty="0"/>
              <a:t> </a:t>
            </a:r>
            <a:r>
              <a:rPr lang="en-US" sz="1400" b="0" dirty="0" err="1"/>
              <a:t>một</a:t>
            </a:r>
            <a:r>
              <a:rPr lang="en-US" sz="1400" b="0" dirty="0"/>
              <a:t> </a:t>
            </a:r>
            <a:r>
              <a:rPr lang="en-US" sz="1400" b="0" dirty="0" err="1"/>
              <a:t>bức</a:t>
            </a:r>
            <a:r>
              <a:rPr lang="en-US" sz="1400" b="0" dirty="0"/>
              <a:t> </a:t>
            </a:r>
            <a:r>
              <a:rPr lang="en-US" sz="1400" b="0" dirty="0" err="1"/>
              <a:t>ảnh</a:t>
            </a:r>
            <a:r>
              <a:rPr lang="en-US" sz="1400" b="0" dirty="0"/>
              <a:t> </a:t>
            </a:r>
            <a:r>
              <a:rPr lang="en-US" sz="1400" b="0" dirty="0" err="1"/>
              <a:t>số</a:t>
            </a:r>
            <a:r>
              <a:rPr lang="en-US" sz="1400" b="0" dirty="0"/>
              <a:t>, </a:t>
            </a:r>
            <a:r>
              <a:rPr lang="en-US" sz="1400" b="0" dirty="0" err="1"/>
              <a:t>nó</a:t>
            </a:r>
            <a:r>
              <a:rPr lang="en-US" sz="1400" b="0" dirty="0"/>
              <a:t> </a:t>
            </a:r>
            <a:r>
              <a:rPr lang="en-US" sz="1400" b="0" dirty="0" err="1"/>
              <a:t>sẽ</a:t>
            </a:r>
            <a:r>
              <a:rPr lang="en-US" sz="1400" b="0" dirty="0"/>
              <a:t> </a:t>
            </a:r>
            <a:r>
              <a:rPr lang="en-US" sz="1400" b="1" dirty="0" err="1"/>
              <a:t>chịu</a:t>
            </a:r>
            <a:r>
              <a:rPr lang="en-US" sz="1400" b="1" dirty="0"/>
              <a:t> </a:t>
            </a:r>
            <a:r>
              <a:rPr lang="en-US" sz="1400" b="1" dirty="0" err="1"/>
              <a:t>ảnh</a:t>
            </a:r>
            <a:r>
              <a:rPr lang="en-US" sz="1400" b="1" dirty="0"/>
              <a:t> </a:t>
            </a:r>
            <a:r>
              <a:rPr lang="en-US" sz="1400" b="1" dirty="0" err="1"/>
              <a:t>hưởng</a:t>
            </a:r>
            <a:r>
              <a:rPr lang="en-US" sz="1400" b="1" dirty="0"/>
              <a:t> </a:t>
            </a:r>
            <a:r>
              <a:rPr lang="en-US" sz="1400" b="1" dirty="0" err="1"/>
              <a:t>của</a:t>
            </a:r>
            <a:r>
              <a:rPr lang="en-US" sz="1400" b="1" dirty="0"/>
              <a:t> </a:t>
            </a:r>
            <a:r>
              <a:rPr lang="en-US" sz="1400" b="1" dirty="0" err="1"/>
              <a:t>hạt</a:t>
            </a:r>
            <a:r>
              <a:rPr lang="en-US" sz="1400" b="1" dirty="0"/>
              <a:t> </a:t>
            </a:r>
            <a:r>
              <a:rPr lang="en-US" sz="1400" b="1" dirty="0" err="1"/>
              <a:t>nhân</a:t>
            </a:r>
            <a:r>
              <a:rPr lang="en-US" sz="1400" b="1" dirty="0"/>
              <a:t> </a:t>
            </a:r>
            <a:r>
              <a:rPr lang="en-US" sz="1400" b="1" dirty="0" err="1"/>
              <a:t>mờ (Blur effect)</a:t>
            </a:r>
            <a:r>
              <a:rPr lang="en-US" sz="1400" b="1" dirty="0"/>
              <a:t> </a:t>
            </a:r>
            <a:r>
              <a:rPr lang="en-US" sz="1400" b="1" dirty="0" err="1"/>
              <a:t>từ</a:t>
            </a:r>
            <a:r>
              <a:rPr lang="en-US" sz="1400" b="1" dirty="0"/>
              <a:t> </a:t>
            </a:r>
            <a:r>
              <a:rPr lang="en-US" sz="1400" b="1" dirty="0" err="1"/>
              <a:t>không</a:t>
            </a:r>
            <a:r>
              <a:rPr lang="en-US" sz="1400" b="1" dirty="0"/>
              <a:t> </a:t>
            </a:r>
            <a:r>
              <a:rPr lang="en-US" sz="1400" b="1" dirty="0" err="1"/>
              <a:t>khí</a:t>
            </a:r>
            <a:r>
              <a:rPr lang="en-US" sz="1400" b="1" dirty="0"/>
              <a:t> </a:t>
            </a:r>
            <a:r>
              <a:rPr lang="en-US" sz="1400" b="1" dirty="0" err="1"/>
              <a:t>cũng</a:t>
            </a:r>
            <a:r>
              <a:rPr lang="en-US" sz="1400" b="1" dirty="0"/>
              <a:t> </a:t>
            </a:r>
            <a:r>
              <a:rPr lang="en-US" sz="1400" b="1" dirty="0" err="1"/>
              <a:t>như</a:t>
            </a:r>
            <a:r>
              <a:rPr lang="en-US" sz="1400" b="1" dirty="0"/>
              <a:t> </a:t>
            </a:r>
            <a:r>
              <a:rPr lang="en-US" sz="1400" b="1" dirty="0" err="1"/>
              <a:t>ống</a:t>
            </a:r>
            <a:r>
              <a:rPr lang="en-US" sz="1400" b="1" dirty="0"/>
              <a:t> </a:t>
            </a:r>
            <a:r>
              <a:rPr lang="en-US" sz="1400" b="1" dirty="0" err="1"/>
              <a:t>kính</a:t>
            </a:r>
            <a:r>
              <a:rPr lang="en-US" sz="1400" b="1" dirty="0"/>
              <a:t>, </a:t>
            </a:r>
            <a:r>
              <a:rPr lang="en-US" sz="1400" b="1" dirty="0" err="1"/>
              <a:t>sự</a:t>
            </a:r>
            <a:r>
              <a:rPr lang="en-US" sz="1400" b="1" dirty="0"/>
              <a:t> </a:t>
            </a:r>
            <a:r>
              <a:rPr lang="en-US" sz="1400" b="1" dirty="0" err="1"/>
              <a:t>chuyển</a:t>
            </a:r>
            <a:r>
              <a:rPr lang="en-US" sz="1400" b="1" dirty="0"/>
              <a:t> </a:t>
            </a:r>
            <a:r>
              <a:rPr lang="en-US" sz="1400" b="1" dirty="0" err="1"/>
              <a:t>động</a:t>
            </a:r>
            <a:r>
              <a:rPr lang="en-US" sz="1400" b="1" dirty="0"/>
              <a:t> </a:t>
            </a:r>
            <a:r>
              <a:rPr lang="en-US" sz="1400" b="1" dirty="0" err="1"/>
              <a:t>tương</a:t>
            </a:r>
            <a:r>
              <a:rPr lang="en-US" sz="1400" b="1" dirty="0"/>
              <a:t> </a:t>
            </a:r>
            <a:r>
              <a:rPr lang="en-US" sz="1400" b="1" dirty="0" err="1"/>
              <a:t>đối</a:t>
            </a:r>
            <a:r>
              <a:rPr lang="en-US" sz="1400" b="1" dirty="0"/>
              <a:t> </a:t>
            </a:r>
            <a:r>
              <a:rPr lang="en-US" sz="1400" b="1" dirty="0" err="1"/>
              <a:t>giữa</a:t>
            </a:r>
            <a:r>
              <a:rPr lang="en-US" sz="1400" b="1" dirty="0"/>
              <a:t> camera </a:t>
            </a:r>
            <a:r>
              <a:rPr lang="en-US" sz="1400" b="1" dirty="0" err="1"/>
              <a:t>và</a:t>
            </a:r>
            <a:r>
              <a:rPr lang="en-US" sz="1400" b="1" dirty="0"/>
              <a:t> </a:t>
            </a:r>
            <a:r>
              <a:rPr lang="en-US" sz="1400" b="1" dirty="0" err="1"/>
              <a:t>vật</a:t>
            </a:r>
            <a:r>
              <a:rPr lang="en-US" sz="1400" b="1" dirty="0"/>
              <a:t> </a:t>
            </a:r>
            <a:r>
              <a:rPr lang="en-US" sz="1400" b="1" dirty="0" err="1"/>
              <a:t>thể</a:t>
            </a:r>
            <a:r>
              <a:rPr lang="en-US" sz="1400" b="1" dirty="0"/>
              <a:t> </a:t>
            </a:r>
            <a:r>
              <a:rPr lang="en-US" sz="1400" b="1" dirty="0" err="1"/>
              <a:t>và</a:t>
            </a:r>
            <a:r>
              <a:rPr lang="en-US" sz="1400" b="1" dirty="0"/>
              <a:t> </a:t>
            </a:r>
            <a:r>
              <a:rPr lang="en-US" sz="1400" b="1" dirty="0" err="1"/>
              <a:t>độ</a:t>
            </a:r>
            <a:r>
              <a:rPr lang="en-US" sz="1400" b="1" dirty="0"/>
              <a:t> rung </a:t>
            </a:r>
            <a:r>
              <a:rPr lang="en-US" sz="1400" b="1" dirty="0" err="1"/>
              <a:t>của</a:t>
            </a:r>
            <a:r>
              <a:rPr lang="en-US" sz="1400" b="1" dirty="0"/>
              <a:t> </a:t>
            </a:r>
            <a:r>
              <a:rPr lang="en-US" sz="1400" b="1" dirty="0" err="1"/>
              <a:t>máy</a:t>
            </a:r>
            <a:r>
              <a:rPr lang="en-US" sz="1400" b="1" dirty="0"/>
              <a:t> </a:t>
            </a:r>
            <a:r>
              <a:rPr lang="en-US" sz="1400" b="1" dirty="0" err="1"/>
              <a:t>ảnh (Motion effect)</a:t>
            </a:r>
            <a:r>
              <a:rPr lang="en-US" sz="1400" b="1" dirty="0"/>
              <a:t> … </a:t>
            </a:r>
            <a:endParaRPr lang="en-US" sz="1400" b="0" dirty="0"/>
          </a:p>
          <a:p>
            <a:r>
              <a:rPr lang="en-US" sz="1400" b="0" dirty="0" err="1"/>
              <a:t>Ngoài</a:t>
            </a:r>
            <a:r>
              <a:rPr lang="en-US" sz="1400" b="0" dirty="0"/>
              <a:t> </a:t>
            </a:r>
            <a:r>
              <a:rPr lang="en-US" sz="1400" b="0" dirty="0" err="1"/>
              <a:t>ra</a:t>
            </a:r>
            <a:r>
              <a:rPr lang="en-US" sz="1400" b="0" dirty="0"/>
              <a:t> do </a:t>
            </a:r>
            <a:r>
              <a:rPr lang="en-US" sz="1400" b="0" dirty="0" err="1"/>
              <a:t>hạn</a:t>
            </a:r>
            <a:r>
              <a:rPr lang="en-US" sz="1400" b="0" dirty="0"/>
              <a:t> </a:t>
            </a:r>
            <a:r>
              <a:rPr lang="en-US" sz="1400" b="0" dirty="0" err="1"/>
              <a:t>chế</a:t>
            </a:r>
            <a:r>
              <a:rPr lang="en-US" sz="1400" b="0" dirty="0"/>
              <a:t> </a:t>
            </a:r>
            <a:r>
              <a:rPr lang="en-US" sz="1400" b="0" dirty="0" err="1"/>
              <a:t>của</a:t>
            </a:r>
            <a:r>
              <a:rPr lang="en-US" sz="1400" b="0" dirty="0"/>
              <a:t> </a:t>
            </a:r>
            <a:r>
              <a:rPr lang="en-US" sz="1400" b="0" dirty="0" err="1"/>
              <a:t>cảm</a:t>
            </a:r>
            <a:r>
              <a:rPr lang="en-US" sz="1400" b="0" dirty="0"/>
              <a:t> </a:t>
            </a:r>
            <a:r>
              <a:rPr lang="en-US" sz="1400" b="0" dirty="0" err="1"/>
              <a:t>biến</a:t>
            </a:r>
            <a:r>
              <a:rPr lang="en-US" sz="1400" b="0" dirty="0"/>
              <a:t> , </a:t>
            </a:r>
            <a:r>
              <a:rPr lang="en-US" sz="1400" b="0" dirty="0" err="1"/>
              <a:t>quá</a:t>
            </a:r>
            <a:r>
              <a:rPr lang="en-US" sz="1400" b="0" dirty="0"/>
              <a:t> </a:t>
            </a:r>
            <a:r>
              <a:rPr lang="en-US" sz="1400" b="0" dirty="0" err="1"/>
              <a:t>trình</a:t>
            </a:r>
            <a:r>
              <a:rPr lang="en-US" sz="1400" b="0" dirty="0"/>
              <a:t> </a:t>
            </a:r>
            <a:r>
              <a:rPr lang="en-US" sz="1400" b="0" dirty="0" err="1"/>
              <a:t>rời</a:t>
            </a:r>
            <a:r>
              <a:rPr lang="en-US" sz="1400" b="0" dirty="0"/>
              <a:t> </a:t>
            </a:r>
            <a:r>
              <a:rPr lang="en-US" sz="1400" b="0" dirty="0" err="1"/>
              <a:t>rạc</a:t>
            </a:r>
            <a:r>
              <a:rPr lang="en-US" sz="1400" b="0" dirty="0"/>
              <a:t> </a:t>
            </a:r>
            <a:r>
              <a:rPr lang="en-US" sz="1400" b="0" dirty="0" err="1"/>
              <a:t>hoá</a:t>
            </a:r>
            <a:r>
              <a:rPr lang="en-US" sz="1400" b="0" dirty="0"/>
              <a:t> </a:t>
            </a:r>
            <a:r>
              <a:rPr lang="en-US" sz="1400" b="0" dirty="0" err="1"/>
              <a:t>tín</a:t>
            </a:r>
            <a:r>
              <a:rPr lang="en-US" sz="1400" b="0" dirty="0"/>
              <a:t> </a:t>
            </a:r>
            <a:r>
              <a:rPr lang="en-US" sz="1400" b="0" dirty="0" err="1"/>
              <a:t>hiệu (Down-sampling effect)</a:t>
            </a:r>
            <a:r>
              <a:rPr lang="en-US" sz="1400" b="0" dirty="0"/>
              <a:t> </a:t>
            </a:r>
            <a:r>
              <a:rPr lang="en-US" sz="1400" b="0" dirty="0" err="1"/>
              <a:t>là</a:t>
            </a:r>
            <a:r>
              <a:rPr lang="en-US" sz="1400" b="0" dirty="0"/>
              <a:t> </a:t>
            </a:r>
            <a:r>
              <a:rPr lang="en-US" sz="1400" b="0" dirty="0" err="1"/>
              <a:t>nguyên</a:t>
            </a:r>
            <a:r>
              <a:rPr lang="en-US" sz="1400" b="0" dirty="0"/>
              <a:t> </a:t>
            </a:r>
            <a:r>
              <a:rPr lang="en-US" sz="1400" b="0" dirty="0" err="1"/>
              <a:t>nhân</a:t>
            </a:r>
            <a:r>
              <a:rPr lang="en-US" sz="1400" b="0" dirty="0"/>
              <a:t> </a:t>
            </a:r>
            <a:r>
              <a:rPr lang="en-US" sz="1400" b="0" dirty="0" err="1"/>
              <a:t>dẫn</a:t>
            </a:r>
            <a:r>
              <a:rPr lang="en-US" sz="1400" b="0" dirty="0"/>
              <a:t> </a:t>
            </a:r>
            <a:r>
              <a:rPr lang="en-US" sz="1400" b="0" dirty="0" err="1"/>
              <a:t>đến</a:t>
            </a:r>
            <a:r>
              <a:rPr lang="en-US" sz="1400" b="0" dirty="0"/>
              <a:t> </a:t>
            </a:r>
            <a:r>
              <a:rPr lang="en-US" sz="1400" b="0" dirty="0" err="1"/>
              <a:t>ảnh</a:t>
            </a:r>
            <a:r>
              <a:rPr lang="en-US" sz="1400" b="0" dirty="0"/>
              <a:t> </a:t>
            </a:r>
            <a:r>
              <a:rPr lang="en-US" sz="1400" b="0" dirty="0" err="1"/>
              <a:t>độ</a:t>
            </a:r>
            <a:r>
              <a:rPr lang="en-US" sz="1400" b="0" dirty="0"/>
              <a:t> </a:t>
            </a:r>
            <a:r>
              <a:rPr lang="en-US" sz="1400" b="0" dirty="0" err="1"/>
              <a:t>phân</a:t>
            </a:r>
            <a:r>
              <a:rPr lang="en-US" sz="1400" b="0" dirty="0"/>
              <a:t> </a:t>
            </a:r>
            <a:r>
              <a:rPr lang="en-US" sz="1400" b="0" dirty="0" err="1"/>
              <a:t>giai</a:t>
            </a:r>
            <a:r>
              <a:rPr lang="en-US" sz="1400" b="0" dirty="0"/>
              <a:t> </a:t>
            </a:r>
            <a:r>
              <a:rPr lang="en-US" sz="1400" b="0" dirty="0" err="1"/>
              <a:t>thấp</a:t>
            </a:r>
            <a:r>
              <a:rPr lang="en-US" sz="1400" b="0" dirty="0"/>
              <a:t>.</a:t>
            </a:r>
          </a:p>
          <a:p>
            <a:endParaRPr lang="en-US" sz="1400" b="0" dirty="0"/>
          </a:p>
          <a:p>
            <a:r>
              <a:rPr lang="en-US" sz="1400" b="0" dirty="0"/>
              <a:t>Kết quả thu được qua hàng loạt các tác động tiêu cực gây ảnh hưởng đến chất lượng ảnh, ta thu được ảnh LR</a:t>
            </a:r>
          </a:p>
          <a:p>
            <a:endParaRPr lang="en-US" sz="1400"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4</a:t>
            </a:fld>
            <a:endParaRPr lang="en-US" altLang="ko-KR"/>
          </a:p>
        </p:txBody>
      </p:sp>
    </p:spTree>
    <p:extLst>
      <p:ext uri="{BB962C8B-B14F-4D97-AF65-F5344CB8AC3E}">
        <p14:creationId xmlns:p14="http://schemas.microsoft.com/office/powerpoint/2010/main" val="3711014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Trước</a:t>
            </a:r>
            <a:r>
              <a:rPr lang="en-US" b="0" dirty="0"/>
              <a:t> </a:t>
            </a:r>
            <a:r>
              <a:rPr lang="en-US" b="0" dirty="0" err="1"/>
              <a:t>khi</a:t>
            </a:r>
            <a:r>
              <a:rPr lang="en-US" b="0" dirty="0"/>
              <a:t> </a:t>
            </a:r>
            <a:r>
              <a:rPr lang="en-US" b="0" dirty="0" err="1"/>
              <a:t>nói</a:t>
            </a:r>
            <a:r>
              <a:rPr lang="en-US" b="0" dirty="0"/>
              <a:t> </a:t>
            </a:r>
            <a:r>
              <a:rPr lang="en-US" b="0" dirty="0" err="1"/>
              <a:t>về</a:t>
            </a:r>
            <a:r>
              <a:rPr lang="en-US" b="0" dirty="0"/>
              <a:t> </a:t>
            </a:r>
            <a:r>
              <a:rPr lang="en-US" b="0" dirty="0" err="1"/>
              <a:t>mạng</a:t>
            </a:r>
            <a:r>
              <a:rPr lang="en-US" b="0" dirty="0"/>
              <a:t> </a:t>
            </a:r>
            <a:r>
              <a:rPr lang="en-US" b="0" dirty="0" err="1"/>
              <a:t>tạo</a:t>
            </a:r>
            <a:r>
              <a:rPr lang="en-US" b="0" dirty="0"/>
              <a:t> </a:t>
            </a:r>
            <a:r>
              <a:rPr lang="en-US" b="0" dirty="0" err="1"/>
              <a:t>sinh</a:t>
            </a:r>
            <a:r>
              <a:rPr lang="en-US" b="0" dirty="0"/>
              <a:t> </a:t>
            </a:r>
            <a:r>
              <a:rPr lang="en-US" b="0" dirty="0" err="1"/>
              <a:t>đối</a:t>
            </a:r>
            <a:r>
              <a:rPr lang="en-US" b="0" dirty="0"/>
              <a:t> </a:t>
            </a:r>
            <a:r>
              <a:rPr lang="en-US" b="0" dirty="0" err="1"/>
              <a:t>nghịch</a:t>
            </a:r>
            <a:r>
              <a:rPr lang="en-US" b="0" dirty="0"/>
              <a:t> , </a:t>
            </a:r>
            <a:r>
              <a:rPr lang="en-US" b="0" dirty="0" err="1"/>
              <a:t>Em</a:t>
            </a:r>
            <a:r>
              <a:rPr lang="en-US" b="0" dirty="0"/>
              <a:t> </a:t>
            </a:r>
            <a:r>
              <a:rPr lang="en-US" b="0" dirty="0" err="1"/>
              <a:t>sinh</a:t>
            </a:r>
            <a:r>
              <a:rPr lang="en-US" b="0" dirty="0"/>
              <a:t> </a:t>
            </a:r>
            <a:r>
              <a:rPr lang="en-US" b="0" dirty="0" err="1"/>
              <a:t>trình</a:t>
            </a:r>
            <a:r>
              <a:rPr lang="en-US" b="0" dirty="0"/>
              <a:t> </a:t>
            </a:r>
            <a:r>
              <a:rPr lang="en-US" b="0" dirty="0" err="1"/>
              <a:t>bày</a:t>
            </a:r>
            <a:r>
              <a:rPr lang="en-US" b="0" dirty="0"/>
              <a:t> </a:t>
            </a:r>
            <a:r>
              <a:rPr lang="en-US" b="0" dirty="0" err="1"/>
              <a:t>ý</a:t>
            </a:r>
            <a:r>
              <a:rPr lang="en-US" b="0" dirty="0"/>
              <a:t> </a:t>
            </a:r>
            <a:r>
              <a:rPr lang="en-US" b="0" dirty="0" err="1"/>
              <a:t>tưởng</a:t>
            </a:r>
            <a:r>
              <a:rPr lang="en-US" b="0" dirty="0"/>
              <a:t> </a:t>
            </a:r>
            <a:r>
              <a:rPr lang="en-US" b="0" dirty="0" err="1"/>
              <a:t>mô</a:t>
            </a:r>
            <a:r>
              <a:rPr lang="en-US" b="0" dirty="0"/>
              <a:t> </a:t>
            </a:r>
            <a:r>
              <a:rPr lang="en-US" b="0" dirty="0" err="1"/>
              <a:t>hình</a:t>
            </a:r>
            <a:r>
              <a:rPr lang="en-US" b="0" dirty="0"/>
              <a:t> </a:t>
            </a:r>
            <a:r>
              <a:rPr lang="en-US" b="0" dirty="0" err="1"/>
              <a:t>mạng</a:t>
            </a:r>
            <a:r>
              <a:rPr lang="en-US" b="0" dirty="0"/>
              <a:t> </a:t>
            </a:r>
            <a:r>
              <a:rPr lang="en-US" b="0" dirty="0" err="1"/>
              <a:t>tạo</a:t>
            </a:r>
            <a:r>
              <a:rPr lang="en-US" b="0" dirty="0"/>
              <a:t> </a:t>
            </a:r>
            <a:r>
              <a:rPr lang="en-US" b="0" dirty="0" err="1"/>
              <a:t>sinh</a:t>
            </a:r>
            <a:endParaRPr lang="en-US" b="0" dirty="0"/>
          </a:p>
          <a:p>
            <a:r>
              <a:rPr lang="en-US" b="0" dirty="0" err="1"/>
              <a:t>Trong</a:t>
            </a:r>
            <a:r>
              <a:rPr lang="en-US" b="0" dirty="0"/>
              <a:t> </a:t>
            </a:r>
            <a:r>
              <a:rPr lang="en-US" b="0" dirty="0" err="1"/>
              <a:t>học</a:t>
            </a:r>
            <a:r>
              <a:rPr lang="en-US" b="0" dirty="0"/>
              <a:t> </a:t>
            </a:r>
            <a:r>
              <a:rPr lang="en-US" b="0" dirty="0" err="1"/>
              <a:t>máy</a:t>
            </a:r>
            <a:r>
              <a:rPr lang="en-US" b="0" dirty="0"/>
              <a:t> ta </a:t>
            </a:r>
            <a:r>
              <a:rPr lang="en-US" b="0" dirty="0" err="1"/>
              <a:t>đã</a:t>
            </a:r>
            <a:r>
              <a:rPr lang="en-US" b="0" dirty="0"/>
              <a:t> </a:t>
            </a:r>
            <a:r>
              <a:rPr lang="en-US" b="0" dirty="0" err="1"/>
              <a:t>rất</a:t>
            </a:r>
            <a:r>
              <a:rPr lang="en-US" b="0" dirty="0"/>
              <a:t> </a:t>
            </a:r>
            <a:r>
              <a:rPr lang="en-US" b="0" dirty="0" err="1"/>
              <a:t>quen</a:t>
            </a:r>
            <a:r>
              <a:rPr lang="en-US" b="0" dirty="0"/>
              <a:t> </a:t>
            </a:r>
            <a:r>
              <a:rPr lang="en-US" b="0" dirty="0" err="1"/>
              <a:t>với</a:t>
            </a:r>
            <a:r>
              <a:rPr lang="en-US" b="0" dirty="0"/>
              <a:t> </a:t>
            </a:r>
            <a:r>
              <a:rPr lang="en-US" b="0" dirty="0" err="1"/>
              <a:t>các</a:t>
            </a:r>
            <a:r>
              <a:rPr lang="en-US" b="0" dirty="0"/>
              <a:t> </a:t>
            </a:r>
            <a:r>
              <a:rPr lang="en-US" b="0" dirty="0" err="1"/>
              <a:t>mạng</a:t>
            </a:r>
            <a:r>
              <a:rPr lang="en-US" b="0" dirty="0"/>
              <a:t> Classification </a:t>
            </a:r>
            <a:r>
              <a:rPr lang="en-US" b="0" dirty="0" err="1"/>
              <a:t>tức</a:t>
            </a:r>
            <a:r>
              <a:rPr lang="en-US" b="0" dirty="0"/>
              <a:t> </a:t>
            </a:r>
            <a:r>
              <a:rPr lang="en-US" b="0" dirty="0" err="1"/>
              <a:t>là</a:t>
            </a:r>
            <a:r>
              <a:rPr lang="en-US" b="0" dirty="0"/>
              <a:t> ta </a:t>
            </a:r>
            <a:r>
              <a:rPr lang="en-US" b="0" dirty="0" err="1"/>
              <a:t>có</a:t>
            </a:r>
            <a:r>
              <a:rPr lang="en-US" b="0" dirty="0"/>
              <a:t> x (features) </a:t>
            </a:r>
            <a:r>
              <a:rPr lang="en-US" b="0" dirty="0" err="1"/>
              <a:t>và</a:t>
            </a:r>
            <a:r>
              <a:rPr lang="en-US" b="0" dirty="0"/>
              <a:t> </a:t>
            </a:r>
            <a:r>
              <a:rPr lang="en-US" b="0" dirty="0" err="1"/>
              <a:t>mạng</a:t>
            </a:r>
            <a:r>
              <a:rPr lang="en-US" b="0" dirty="0"/>
              <a:t> </a:t>
            </a:r>
            <a:r>
              <a:rPr lang="en-US" b="0" dirty="0" err="1"/>
              <a:t>sẽ</a:t>
            </a:r>
            <a:r>
              <a:rPr lang="en-US" b="0" dirty="0"/>
              <a:t> predict </a:t>
            </a:r>
            <a:r>
              <a:rPr lang="en-US" b="0" dirty="0" err="1"/>
              <a:t>ra</a:t>
            </a:r>
            <a:r>
              <a:rPr lang="en-US" b="0" dirty="0"/>
              <a:t> label Y</a:t>
            </a:r>
          </a:p>
          <a:p>
            <a:endParaRPr lang="en-US" b="0" dirty="0"/>
          </a:p>
          <a:p>
            <a:r>
              <a:rPr lang="en-US" b="1" dirty="0"/>
              <a:t>Generative model</a:t>
            </a:r>
            <a:r>
              <a:rPr lang="en-US" dirty="0"/>
              <a:t>: </a:t>
            </a:r>
            <a:r>
              <a:rPr lang="en-US" dirty="0" err="1"/>
              <a:t>Mạng</a:t>
            </a:r>
            <a:r>
              <a:rPr lang="en-US" baseline="0" dirty="0"/>
              <a:t> </a:t>
            </a:r>
            <a:r>
              <a:rPr lang="en-US" baseline="0" dirty="0" err="1"/>
              <a:t>tạo</a:t>
            </a:r>
            <a:r>
              <a:rPr lang="en-US" baseline="0" dirty="0"/>
              <a:t> </a:t>
            </a:r>
            <a:r>
              <a:rPr lang="en-US" baseline="0" dirty="0" err="1"/>
              <a:t>sinh</a:t>
            </a:r>
            <a:r>
              <a:rPr lang="en-US" baseline="0" dirty="0"/>
              <a:t> </a:t>
            </a:r>
            <a:r>
              <a:rPr lang="en-US" baseline="0" dirty="0" err="1"/>
              <a:t>là</a:t>
            </a:r>
            <a:r>
              <a:rPr lang="en-US" baseline="0" dirty="0"/>
              <a:t> </a:t>
            </a:r>
            <a:r>
              <a:rPr lang="en-US" baseline="0" dirty="0" err="1"/>
              <a:t>đảo</a:t>
            </a:r>
            <a:r>
              <a:rPr lang="en-US" baseline="0" dirty="0"/>
              <a:t> </a:t>
            </a:r>
            <a:r>
              <a:rPr lang="en-US" baseline="0" dirty="0" err="1"/>
              <a:t>ngược</a:t>
            </a:r>
            <a:r>
              <a:rPr lang="en-US" baseline="0" dirty="0"/>
              <a:t> </a:t>
            </a:r>
            <a:r>
              <a:rPr lang="en-US" baseline="0" dirty="0" err="1"/>
              <a:t>của</a:t>
            </a:r>
            <a:r>
              <a:rPr lang="en-US" baseline="0" dirty="0"/>
              <a:t> </a:t>
            </a:r>
            <a:r>
              <a:rPr lang="en-US" baseline="0" dirty="0" err="1"/>
              <a:t>mạng</a:t>
            </a:r>
            <a:r>
              <a:rPr lang="en-US" baseline="0" dirty="0"/>
              <a:t> Classification, </a:t>
            </a:r>
            <a:r>
              <a:rPr lang="en-US" baseline="0" dirty="0" err="1"/>
              <a:t>tức</a:t>
            </a:r>
            <a:r>
              <a:rPr lang="en-US" baseline="0" dirty="0"/>
              <a:t> </a:t>
            </a:r>
            <a:r>
              <a:rPr lang="en-US" baseline="0" dirty="0" err="1"/>
              <a:t>là</a:t>
            </a:r>
            <a:r>
              <a:rPr lang="en-US" baseline="0" dirty="0"/>
              <a:t> ta </a:t>
            </a:r>
            <a:r>
              <a:rPr lang="en-US" baseline="0" dirty="0" err="1"/>
              <a:t>có</a:t>
            </a:r>
            <a:r>
              <a:rPr lang="en-US" baseline="0" dirty="0"/>
              <a:t> label Y </a:t>
            </a:r>
            <a:r>
              <a:rPr lang="en-US" baseline="0" dirty="0" err="1"/>
              <a:t>thì</a:t>
            </a:r>
            <a:r>
              <a:rPr lang="en-US" baseline="0" dirty="0"/>
              <a:t> </a:t>
            </a:r>
            <a:r>
              <a:rPr lang="en-US" baseline="0" dirty="0" err="1"/>
              <a:t>làm</a:t>
            </a:r>
            <a:r>
              <a:rPr lang="en-US" baseline="0" dirty="0"/>
              <a:t> </a:t>
            </a:r>
            <a:r>
              <a:rPr lang="en-US" baseline="0" dirty="0" err="1"/>
              <a:t>sao</a:t>
            </a:r>
            <a:r>
              <a:rPr lang="en-US" baseline="0" dirty="0"/>
              <a:t> </a:t>
            </a:r>
            <a:r>
              <a:rPr lang="en-US" baseline="0" dirty="0" err="1"/>
              <a:t>để</a:t>
            </a:r>
            <a:r>
              <a:rPr lang="en-US" baseline="0" dirty="0"/>
              <a:t> </a:t>
            </a:r>
            <a:r>
              <a:rPr lang="en-US" baseline="0" dirty="0" err="1"/>
              <a:t>tạo</a:t>
            </a:r>
            <a:r>
              <a:rPr lang="en-US" baseline="0" dirty="0"/>
              <a:t> </a:t>
            </a:r>
            <a:r>
              <a:rPr lang="en-US" baseline="0" dirty="0" err="1"/>
              <a:t>ra</a:t>
            </a:r>
            <a:r>
              <a:rPr lang="en-US" baseline="0" dirty="0"/>
              <a:t> x (features)</a:t>
            </a:r>
            <a:endParaRPr lang="en-US" dirty="0"/>
          </a:p>
          <a:p>
            <a:r>
              <a:rPr lang="en-US" dirty="0" err="1"/>
              <a:t>Những</a:t>
            </a:r>
            <a:r>
              <a:rPr lang="en-US" dirty="0"/>
              <a:t> </a:t>
            </a:r>
            <a:r>
              <a:rPr lang="en-US" dirty="0" err="1"/>
              <a:t>mạng</a:t>
            </a:r>
            <a:r>
              <a:rPr lang="en-US" dirty="0"/>
              <a:t> </a:t>
            </a:r>
            <a:r>
              <a:rPr lang="en-US" dirty="0" err="1"/>
              <a:t>tạo</a:t>
            </a:r>
            <a:r>
              <a:rPr lang="en-US" dirty="0"/>
              <a:t> </a:t>
            </a:r>
            <a:r>
              <a:rPr lang="en-US" dirty="0" err="1"/>
              <a:t>sinh</a:t>
            </a:r>
            <a:r>
              <a:rPr lang="en-US" dirty="0"/>
              <a:t> </a:t>
            </a:r>
            <a:r>
              <a:rPr lang="en-US" dirty="0" err="1"/>
              <a:t>đầu</a:t>
            </a:r>
            <a:r>
              <a:rPr lang="en-US" dirty="0"/>
              <a:t> </a:t>
            </a:r>
            <a:r>
              <a:rPr lang="en-US" dirty="0" err="1"/>
              <a:t>tiên</a:t>
            </a:r>
            <a:r>
              <a:rPr lang="en-US" dirty="0"/>
              <a:t> </a:t>
            </a:r>
            <a:r>
              <a:rPr lang="en-US" dirty="0" err="1"/>
              <a:t>dựa</a:t>
            </a:r>
            <a:r>
              <a:rPr lang="en-US" dirty="0"/>
              <a:t> </a:t>
            </a:r>
            <a:r>
              <a:rPr lang="en-US" dirty="0" err="1"/>
              <a:t>trên</a:t>
            </a:r>
            <a:r>
              <a:rPr lang="en-US" dirty="0"/>
              <a:t> ý </a:t>
            </a:r>
            <a:r>
              <a:rPr lang="en-US" dirty="0" err="1"/>
              <a:t>tưởng</a:t>
            </a:r>
            <a:r>
              <a:rPr lang="en-US" dirty="0"/>
              <a:t>, </a:t>
            </a:r>
            <a:r>
              <a:rPr lang="en-US" dirty="0" err="1"/>
              <a:t>giả</a:t>
            </a:r>
            <a:r>
              <a:rPr lang="en-US" dirty="0"/>
              <a:t> </a:t>
            </a:r>
            <a:r>
              <a:rPr lang="en-US" dirty="0" err="1"/>
              <a:t>sử</a:t>
            </a:r>
            <a:r>
              <a:rPr lang="en-US" dirty="0"/>
              <a:t> </a:t>
            </a:r>
            <a:r>
              <a:rPr lang="en-US" dirty="0" err="1"/>
              <a:t>có</a:t>
            </a:r>
            <a:r>
              <a:rPr lang="en-US" dirty="0"/>
              <a:t> </a:t>
            </a:r>
            <a:r>
              <a:rPr lang="en-US" dirty="0" err="1"/>
              <a:t>một</a:t>
            </a:r>
            <a:r>
              <a:rPr lang="en-US" dirty="0"/>
              <a:t> </a:t>
            </a:r>
            <a:r>
              <a:rPr lang="en-US" dirty="0" err="1"/>
              <a:t>phân</a:t>
            </a:r>
            <a:r>
              <a:rPr lang="en-US" dirty="0"/>
              <a:t> </a:t>
            </a:r>
            <a:r>
              <a:rPr lang="en-US" dirty="0" err="1"/>
              <a:t>phối</a:t>
            </a:r>
            <a:r>
              <a:rPr lang="en-US" dirty="0"/>
              <a:t> </a:t>
            </a:r>
            <a:r>
              <a:rPr lang="en-US" dirty="0" err="1"/>
              <a:t>chuẩn</a:t>
            </a:r>
            <a:r>
              <a:rPr lang="en-US" dirty="0"/>
              <a:t> P </a:t>
            </a:r>
            <a:r>
              <a:rPr lang="en-US" dirty="0" err="1"/>
              <a:t>của</a:t>
            </a:r>
            <a:r>
              <a:rPr lang="en-US" dirty="0"/>
              <a:t> </a:t>
            </a:r>
            <a:r>
              <a:rPr lang="en-US" dirty="0" err="1"/>
              <a:t>một</a:t>
            </a:r>
            <a:r>
              <a:rPr lang="en-US" dirty="0"/>
              <a:t> </a:t>
            </a:r>
            <a:r>
              <a:rPr lang="en-US" dirty="0" err="1"/>
              <a:t>tập</a:t>
            </a:r>
            <a:r>
              <a:rPr lang="en-US" dirty="0"/>
              <a:t> </a:t>
            </a:r>
            <a:r>
              <a:rPr lang="en-US" dirty="0" err="1"/>
              <a:t>dữ</a:t>
            </a:r>
            <a:r>
              <a:rPr lang="en-US" dirty="0"/>
              <a:t> lieu, ta </a:t>
            </a:r>
            <a:r>
              <a:rPr lang="en-US" dirty="0" err="1"/>
              <a:t>không</a:t>
            </a:r>
            <a:r>
              <a:rPr lang="en-US" dirty="0"/>
              <a:t> </a:t>
            </a:r>
            <a:r>
              <a:rPr lang="en-US" dirty="0" err="1"/>
              <a:t>biết</a:t>
            </a:r>
            <a:r>
              <a:rPr lang="en-US" dirty="0"/>
              <a:t> , qua </a:t>
            </a:r>
            <a:r>
              <a:rPr lang="en-US" dirty="0" err="1"/>
              <a:t>việc</a:t>
            </a:r>
            <a:r>
              <a:rPr lang="en-US" dirty="0"/>
              <a:t> </a:t>
            </a:r>
            <a:r>
              <a:rPr lang="en-US" dirty="0" err="1"/>
              <a:t>học</a:t>
            </a:r>
            <a:r>
              <a:rPr lang="en-US" dirty="0"/>
              <a:t> </a:t>
            </a:r>
            <a:r>
              <a:rPr lang="en-US" dirty="0" err="1"/>
              <a:t>từ</a:t>
            </a:r>
            <a:r>
              <a:rPr lang="en-US" dirty="0"/>
              <a:t> </a:t>
            </a:r>
            <a:r>
              <a:rPr lang="en-US" dirty="0" err="1"/>
              <a:t>tập</a:t>
            </a:r>
            <a:r>
              <a:rPr lang="en-US" dirty="0"/>
              <a:t> </a:t>
            </a:r>
            <a:r>
              <a:rPr lang="en-US" dirty="0" err="1"/>
              <a:t>dữ</a:t>
            </a:r>
            <a:r>
              <a:rPr lang="en-US" dirty="0"/>
              <a:t> lieu D ta </a:t>
            </a:r>
            <a:r>
              <a:rPr lang="en-US" dirty="0" err="1"/>
              <a:t>kì</a:t>
            </a:r>
            <a:r>
              <a:rPr lang="en-US" dirty="0"/>
              <a:t> </a:t>
            </a:r>
            <a:r>
              <a:rPr lang="en-US" dirty="0" err="1"/>
              <a:t>vọng</a:t>
            </a:r>
            <a:r>
              <a:rPr lang="en-US" dirty="0"/>
              <a:t> </a:t>
            </a:r>
            <a:r>
              <a:rPr lang="en-US" dirty="0" err="1"/>
              <a:t>có</a:t>
            </a:r>
            <a:r>
              <a:rPr lang="en-US" dirty="0"/>
              <a:t> </a:t>
            </a:r>
            <a:r>
              <a:rPr lang="en-US" dirty="0" err="1"/>
              <a:t>thể</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phân</a:t>
            </a:r>
            <a:r>
              <a:rPr lang="en-US" dirty="0"/>
              <a:t> </a:t>
            </a:r>
            <a:r>
              <a:rPr lang="en-US" dirty="0" err="1"/>
              <a:t>phối</a:t>
            </a:r>
            <a:r>
              <a:rPr lang="en-US" dirty="0"/>
              <a:t> P </a:t>
            </a:r>
            <a:r>
              <a:rPr lang="en-US" dirty="0" err="1"/>
              <a:t>mũ</a:t>
            </a:r>
            <a:r>
              <a:rPr lang="en-US" dirty="0"/>
              <a:t>  </a:t>
            </a:r>
            <a:r>
              <a:rPr lang="en-US" dirty="0" err="1"/>
              <a:t>mới</a:t>
            </a:r>
            <a:r>
              <a:rPr lang="en-US" dirty="0"/>
              <a:t> </a:t>
            </a:r>
            <a:r>
              <a:rPr lang="en-US" dirty="0" err="1"/>
              <a:t>mà</a:t>
            </a:r>
            <a:r>
              <a:rPr lang="en-US" dirty="0"/>
              <a:t> </a:t>
            </a:r>
            <a:r>
              <a:rPr lang="en-US" dirty="0" err="1"/>
              <a:t>có</a:t>
            </a:r>
            <a:r>
              <a:rPr lang="en-US" dirty="0"/>
              <a:t> </a:t>
            </a:r>
            <a:r>
              <a:rPr lang="en-US" dirty="0" err="1"/>
              <a:t>thể</a:t>
            </a:r>
            <a:r>
              <a:rPr lang="en-US" dirty="0"/>
              <a:t> </a:t>
            </a:r>
            <a:r>
              <a:rPr lang="en-US" dirty="0" err="1"/>
              <a:t>gần</a:t>
            </a:r>
            <a:r>
              <a:rPr lang="en-US" dirty="0"/>
              <a:t> </a:t>
            </a:r>
            <a:r>
              <a:rPr lang="en-US" dirty="0" err="1"/>
              <a:t>giống</a:t>
            </a:r>
            <a:r>
              <a:rPr lang="en-US" dirty="0"/>
              <a:t> </a:t>
            </a:r>
            <a:r>
              <a:rPr lang="en-US" dirty="0" err="1"/>
              <a:t>với</a:t>
            </a:r>
            <a:r>
              <a:rPr lang="en-US" dirty="0"/>
              <a:t> </a:t>
            </a:r>
            <a:r>
              <a:rPr lang="en-US" dirty="0" err="1"/>
              <a:t>phân</a:t>
            </a:r>
            <a:r>
              <a:rPr lang="en-US" dirty="0"/>
              <a:t> </a:t>
            </a:r>
            <a:r>
              <a:rPr lang="en-US" dirty="0" err="1"/>
              <a:t>phối</a:t>
            </a:r>
            <a:r>
              <a:rPr lang="en-US" dirty="0"/>
              <a:t> </a:t>
            </a:r>
            <a:r>
              <a:rPr lang="en-US" dirty="0" err="1"/>
              <a:t>của</a:t>
            </a:r>
            <a:r>
              <a:rPr lang="en-US" dirty="0"/>
              <a:t> P </a:t>
            </a:r>
            <a:r>
              <a:rPr lang="en-US" dirty="0" err="1"/>
              <a:t>nhẩt</a:t>
            </a:r>
            <a:r>
              <a:rPr lang="en-US" dirty="0"/>
              <a:t>. </a:t>
            </a:r>
            <a:r>
              <a:rPr lang="en-US" b="1" dirty="0" err="1"/>
              <a:t>Từ</a:t>
            </a:r>
            <a:r>
              <a:rPr lang="en-US" b="1" baseline="0" dirty="0"/>
              <a:t> P </a:t>
            </a:r>
            <a:r>
              <a:rPr lang="en-US" b="1" baseline="0" dirty="0" err="1"/>
              <a:t>mũ</a:t>
            </a:r>
            <a:r>
              <a:rPr lang="en-US" b="1" baseline="0" dirty="0"/>
              <a:t> ta </a:t>
            </a:r>
            <a:r>
              <a:rPr lang="en-US" b="1" baseline="0" dirty="0" err="1"/>
              <a:t>có</a:t>
            </a:r>
            <a:r>
              <a:rPr lang="en-US" b="1" baseline="0" dirty="0"/>
              <a:t> </a:t>
            </a:r>
            <a:r>
              <a:rPr lang="en-US" b="1" baseline="0" dirty="0" err="1"/>
              <a:t>thể</a:t>
            </a:r>
            <a:r>
              <a:rPr lang="en-US" b="1" baseline="0" dirty="0"/>
              <a:t> generate </a:t>
            </a:r>
            <a:r>
              <a:rPr lang="en-US" b="1" baseline="0" dirty="0" err="1"/>
              <a:t>ra</a:t>
            </a:r>
            <a:r>
              <a:rPr lang="en-US" b="1" baseline="0" dirty="0"/>
              <a:t> </a:t>
            </a:r>
            <a:r>
              <a:rPr lang="en-US" b="1" baseline="0" dirty="0" err="1"/>
              <a:t>dữ</a:t>
            </a:r>
            <a:r>
              <a:rPr lang="en-US" b="1" baseline="0" dirty="0"/>
              <a:t> </a:t>
            </a:r>
            <a:r>
              <a:rPr lang="en-US" b="1" baseline="0" dirty="0" err="1"/>
              <a:t>liệu</a:t>
            </a:r>
            <a:r>
              <a:rPr lang="en-US" b="1" baseline="0" dirty="0"/>
              <a:t> </a:t>
            </a:r>
            <a:r>
              <a:rPr lang="en-US" b="1" baseline="0" dirty="0" err="1"/>
              <a:t>gần</a:t>
            </a:r>
            <a:r>
              <a:rPr lang="en-US" b="1" baseline="0" dirty="0"/>
              <a:t> </a:t>
            </a:r>
            <a:r>
              <a:rPr lang="en-US" b="1" baseline="0" dirty="0" err="1"/>
              <a:t>giống</a:t>
            </a:r>
            <a:r>
              <a:rPr lang="en-US" b="1" baseline="0" dirty="0"/>
              <a:t> </a:t>
            </a:r>
            <a:r>
              <a:rPr lang="en-US" b="1" baseline="0" dirty="0" err="1"/>
              <a:t>nhất</a:t>
            </a:r>
            <a:r>
              <a:rPr lang="en-US" b="1" baseline="0" dirty="0"/>
              <a:t> </a:t>
            </a:r>
            <a:r>
              <a:rPr lang="en-US" b="1" baseline="0" dirty="0" err="1"/>
              <a:t>với</a:t>
            </a:r>
            <a:r>
              <a:rPr lang="en-US" b="1" baseline="0" dirty="0"/>
              <a:t> </a:t>
            </a:r>
            <a:r>
              <a:rPr lang="en-US" b="1" baseline="0" dirty="0" err="1"/>
              <a:t>dữ</a:t>
            </a:r>
            <a:r>
              <a:rPr lang="en-US" b="1" baseline="0" dirty="0"/>
              <a:t> </a:t>
            </a:r>
            <a:r>
              <a:rPr lang="en-US" b="1" baseline="0" dirty="0" err="1"/>
              <a:t>liệu</a:t>
            </a:r>
            <a:r>
              <a:rPr lang="en-US" b="1" baseline="0" dirty="0"/>
              <a:t> </a:t>
            </a:r>
            <a:r>
              <a:rPr lang="en-US" b="1" baseline="0" dirty="0" err="1"/>
              <a:t>thuộc</a:t>
            </a:r>
            <a:r>
              <a:rPr lang="en-US" b="1" baseline="0" dirty="0"/>
              <a:t> D</a:t>
            </a:r>
            <a:endParaRPr lang="en-US" b="1" dirty="0"/>
          </a:p>
          <a:p>
            <a:endParaRPr lang="en-US" dirty="0"/>
          </a:p>
          <a:p>
            <a:r>
              <a:rPr lang="en-US" b="1" dirty="0" err="1"/>
              <a:t>Cách</a:t>
            </a:r>
            <a:r>
              <a:rPr lang="en-US" b="1" dirty="0"/>
              <a:t> </a:t>
            </a:r>
            <a:r>
              <a:rPr lang="en-US" b="1" dirty="0" err="1"/>
              <a:t>tiếp</a:t>
            </a:r>
            <a:r>
              <a:rPr lang="en-US" b="1" dirty="0"/>
              <a:t> </a:t>
            </a:r>
            <a:r>
              <a:rPr lang="en-US" b="1" dirty="0" err="1"/>
              <a:t>cận</a:t>
            </a:r>
            <a:r>
              <a:rPr lang="en-US" b="1" dirty="0"/>
              <a:t>: </a:t>
            </a:r>
            <a:r>
              <a:rPr lang="en-US" b="0" dirty="0" err="1"/>
              <a:t>Mạng</a:t>
            </a:r>
            <a:r>
              <a:rPr lang="en-US" b="0" dirty="0"/>
              <a:t> </a:t>
            </a:r>
            <a:r>
              <a:rPr lang="en-US" b="0" dirty="0" err="1"/>
              <a:t>tạo</a:t>
            </a:r>
            <a:r>
              <a:rPr lang="en-US" b="0" dirty="0"/>
              <a:t> </a:t>
            </a:r>
            <a:r>
              <a:rPr lang="en-US" b="0" dirty="0" err="1"/>
              <a:t>sinh</a:t>
            </a:r>
            <a:r>
              <a:rPr lang="en-US" b="0" dirty="0"/>
              <a:t> </a:t>
            </a:r>
            <a:r>
              <a:rPr lang="en-US" b="0" dirty="0" err="1"/>
              <a:t>hiện</a:t>
            </a:r>
            <a:r>
              <a:rPr lang="en-US" b="0" dirty="0"/>
              <a:t> </a:t>
            </a:r>
            <a:r>
              <a:rPr lang="en-US" b="0" dirty="0" err="1"/>
              <a:t>đại</a:t>
            </a:r>
            <a:r>
              <a:rPr lang="en-US" b="0" dirty="0"/>
              <a:t> </a:t>
            </a:r>
            <a:r>
              <a:rPr lang="en-US" b="0" dirty="0" err="1"/>
              <a:t>phải</a:t>
            </a:r>
            <a:r>
              <a:rPr lang="en-US" b="0" dirty="0"/>
              <a:t> </a:t>
            </a:r>
            <a:r>
              <a:rPr lang="en-US" b="0" dirty="0" err="1"/>
              <a:t>làm</a:t>
            </a:r>
            <a:r>
              <a:rPr lang="en-US" b="0" dirty="0"/>
              <a:t> </a:t>
            </a:r>
            <a:r>
              <a:rPr lang="en-US" b="0" dirty="0" err="1"/>
              <a:t>việc</a:t>
            </a:r>
            <a:r>
              <a:rPr lang="en-US" b="0" dirty="0"/>
              <a:t> </a:t>
            </a:r>
            <a:r>
              <a:rPr lang="en-US" b="0" dirty="0" err="1"/>
              <a:t>với</a:t>
            </a:r>
            <a:r>
              <a:rPr lang="en-US" b="0" dirty="0"/>
              <a:t> </a:t>
            </a:r>
            <a:r>
              <a:rPr lang="en-US" b="0" dirty="0" err="1"/>
              <a:t>tập</a:t>
            </a:r>
            <a:r>
              <a:rPr lang="en-US" b="0" dirty="0"/>
              <a:t> </a:t>
            </a:r>
            <a:r>
              <a:rPr lang="en-US" b="0" dirty="0" err="1"/>
              <a:t>dữ</a:t>
            </a:r>
            <a:r>
              <a:rPr lang="en-US" b="0" dirty="0"/>
              <a:t> </a:t>
            </a:r>
            <a:r>
              <a:rPr lang="en-US" b="0" dirty="0" err="1"/>
              <a:t>liệu</a:t>
            </a:r>
            <a:r>
              <a:rPr lang="en-US" b="0" dirty="0"/>
              <a:t> </a:t>
            </a:r>
            <a:r>
              <a:rPr lang="en-US" b="0" dirty="0" err="1"/>
              <a:t>có</a:t>
            </a:r>
            <a:r>
              <a:rPr lang="en-US" b="0" dirty="0"/>
              <a:t> </a:t>
            </a:r>
            <a:r>
              <a:rPr lang="en-US" b="0" dirty="0" err="1"/>
              <a:t>số</a:t>
            </a:r>
            <a:r>
              <a:rPr lang="en-US" b="0" dirty="0"/>
              <a:t> </a:t>
            </a:r>
            <a:r>
              <a:rPr lang="en-US" b="0" dirty="0" err="1"/>
              <a:t>chiều</a:t>
            </a:r>
            <a:r>
              <a:rPr lang="en-US" b="0" dirty="0"/>
              <a:t> </a:t>
            </a:r>
            <a:r>
              <a:rPr lang="en-US" b="0" dirty="0" err="1"/>
              <a:t>lớn</a:t>
            </a:r>
            <a:r>
              <a:rPr lang="en-US" b="0" dirty="0"/>
              <a:t> (high-</a:t>
            </a:r>
            <a:r>
              <a:rPr lang="en-US" b="0" dirty="0" err="1"/>
              <a:t>dememsional</a:t>
            </a:r>
            <a:r>
              <a:rPr lang="en-US" b="0" dirty="0"/>
              <a:t>) (ảnh kích thươc lớn hay là những videos) </a:t>
            </a:r>
            <a:r>
              <a:rPr lang="en-US" b="0" dirty="0" err="1"/>
              <a:t>thì</a:t>
            </a:r>
            <a:r>
              <a:rPr lang="en-US" b="0" dirty="0"/>
              <a:t> </a:t>
            </a:r>
            <a:r>
              <a:rPr lang="en-US" b="0" dirty="0" err="1"/>
              <a:t>việc</a:t>
            </a:r>
            <a:r>
              <a:rPr lang="en-US" b="0" dirty="0"/>
              <a:t> </a:t>
            </a:r>
            <a:r>
              <a:rPr lang="en-US" b="0" dirty="0" err="1"/>
              <a:t>tìm</a:t>
            </a:r>
            <a:r>
              <a:rPr lang="en-US" b="0" dirty="0"/>
              <a:t> </a:t>
            </a:r>
            <a:r>
              <a:rPr lang="en-US" b="0" dirty="0" err="1"/>
              <a:t>ra</a:t>
            </a:r>
            <a:r>
              <a:rPr lang="en-US" b="0" dirty="0"/>
              <a:t> P </a:t>
            </a:r>
            <a:r>
              <a:rPr lang="en-US" b="0" dirty="0" err="1"/>
              <a:t>mũ</a:t>
            </a:r>
            <a:r>
              <a:rPr lang="en-US" b="0" dirty="0"/>
              <a:t> </a:t>
            </a:r>
            <a:r>
              <a:rPr lang="en-US" b="0" dirty="0" err="1"/>
              <a:t>là</a:t>
            </a:r>
            <a:r>
              <a:rPr lang="en-US" b="0" dirty="0"/>
              <a:t> </a:t>
            </a:r>
            <a:r>
              <a:rPr lang="en-US" b="0" dirty="0" err="1"/>
              <a:t>hết</a:t>
            </a:r>
            <a:r>
              <a:rPr lang="en-US" b="0" dirty="0"/>
              <a:t> </a:t>
            </a:r>
            <a:r>
              <a:rPr lang="en-US" b="0" dirty="0" err="1"/>
              <a:t>sức</a:t>
            </a:r>
            <a:r>
              <a:rPr lang="en-US" b="0" dirty="0"/>
              <a:t> </a:t>
            </a:r>
            <a:r>
              <a:rPr lang="en-US" b="0" dirty="0" err="1"/>
              <a:t>khó</a:t>
            </a:r>
            <a:r>
              <a:rPr lang="en-US" b="0" dirty="0"/>
              <a:t> </a:t>
            </a:r>
            <a:r>
              <a:rPr lang="en-US" b="0" dirty="0" err="1"/>
              <a:t>khăn</a:t>
            </a:r>
            <a:r>
              <a:rPr lang="en-US" b="0" dirty="0"/>
              <a:t>. </a:t>
            </a:r>
            <a:r>
              <a:rPr lang="en-US" b="1" dirty="0" err="1"/>
              <a:t>Một</a:t>
            </a:r>
            <a:r>
              <a:rPr lang="en-US" b="1" dirty="0"/>
              <a:t> </a:t>
            </a:r>
            <a:r>
              <a:rPr lang="en-US" b="1" dirty="0" err="1"/>
              <a:t>hướng</a:t>
            </a:r>
            <a:r>
              <a:rPr lang="en-US" b="1" dirty="0"/>
              <a:t> </a:t>
            </a:r>
            <a:r>
              <a:rPr lang="en-US" b="1" dirty="0" err="1"/>
              <a:t>nghiên</a:t>
            </a:r>
            <a:r>
              <a:rPr lang="en-US" b="1" dirty="0"/>
              <a:t> </a:t>
            </a:r>
            <a:r>
              <a:rPr lang="en-US" b="1" dirty="0" err="1"/>
              <a:t>cứu</a:t>
            </a:r>
            <a:r>
              <a:rPr lang="en-US" b="1" dirty="0"/>
              <a:t> </a:t>
            </a:r>
            <a:r>
              <a:rPr lang="en-US" b="1" dirty="0" err="1"/>
              <a:t>khác</a:t>
            </a:r>
          </a:p>
          <a:p>
            <a:endParaRPr lang="en-US" b="1" dirty="0"/>
          </a:p>
          <a:p>
            <a:r>
              <a:rPr lang="en-US" b="0" dirty="0" err="1"/>
              <a:t>Là</a:t>
            </a:r>
            <a:r>
              <a:rPr lang="en-US" b="0" dirty="0"/>
              <a:t>, </a:t>
            </a:r>
            <a:r>
              <a:rPr lang="en-US" b="1" dirty="0" err="1"/>
              <a:t>Nếu</a:t>
            </a:r>
            <a:r>
              <a:rPr lang="en-US" b="1" baseline="0" dirty="0"/>
              <a:t> ta </a:t>
            </a:r>
            <a:r>
              <a:rPr lang="en-US" b="1" baseline="0" dirty="0" err="1"/>
              <a:t>chỉ</a:t>
            </a:r>
            <a:r>
              <a:rPr lang="en-US" b="1" baseline="0" dirty="0"/>
              <a:t> </a:t>
            </a:r>
            <a:r>
              <a:rPr lang="en-US" b="1" baseline="0" dirty="0" err="1"/>
              <a:t>tập</a:t>
            </a:r>
            <a:r>
              <a:rPr lang="en-US" b="1" baseline="0" dirty="0"/>
              <a:t> </a:t>
            </a:r>
            <a:r>
              <a:rPr lang="en-US" b="1" baseline="0" dirty="0" err="1"/>
              <a:t>trung</a:t>
            </a:r>
            <a:r>
              <a:rPr lang="en-US" b="1" baseline="0" dirty="0"/>
              <a:t> </a:t>
            </a:r>
            <a:r>
              <a:rPr lang="en-US" b="1" baseline="0" dirty="0" err="1"/>
              <a:t>làm</a:t>
            </a:r>
            <a:r>
              <a:rPr lang="en-US" b="1" baseline="0" dirty="0"/>
              <a:t> </a:t>
            </a:r>
            <a:r>
              <a:rPr lang="en-US" b="1" baseline="0" dirty="0" err="1"/>
              <a:t>sao</a:t>
            </a:r>
            <a:r>
              <a:rPr lang="en-US" b="1" baseline="0" dirty="0"/>
              <a:t> </a:t>
            </a:r>
            <a:r>
              <a:rPr lang="en-US" b="1" baseline="0" dirty="0" err="1"/>
              <a:t>để</a:t>
            </a:r>
            <a:r>
              <a:rPr lang="en-US" b="1" baseline="0" dirty="0"/>
              <a:t> generate </a:t>
            </a:r>
            <a:r>
              <a:rPr lang="en-US" b="1" baseline="0" dirty="0" err="1"/>
              <a:t>dữ</a:t>
            </a:r>
            <a:r>
              <a:rPr lang="en-US" b="1" baseline="0" dirty="0"/>
              <a:t> </a:t>
            </a:r>
            <a:r>
              <a:rPr lang="en-US" b="1" baseline="0" dirty="0" err="1"/>
              <a:t>liệu</a:t>
            </a:r>
            <a:r>
              <a:rPr lang="en-US" b="1" baseline="0" dirty="0"/>
              <a:t> </a:t>
            </a:r>
            <a:r>
              <a:rPr lang="en-US" b="1" baseline="0" dirty="0" err="1"/>
              <a:t>thôi</a:t>
            </a:r>
            <a:r>
              <a:rPr lang="en-US" b="1" baseline="0" dirty="0"/>
              <a:t>, </a:t>
            </a:r>
            <a:r>
              <a:rPr lang="en-US" b="1" baseline="0" dirty="0" err="1"/>
              <a:t>và</a:t>
            </a:r>
            <a:r>
              <a:rPr lang="en-US" b="1" baseline="0" dirty="0"/>
              <a:t> </a:t>
            </a:r>
            <a:r>
              <a:rPr lang="en-US" b="1" baseline="0" dirty="0" err="1"/>
              <a:t>không</a:t>
            </a:r>
            <a:r>
              <a:rPr lang="en-US" b="1" baseline="0" dirty="0"/>
              <a:t> </a:t>
            </a:r>
            <a:r>
              <a:rPr lang="en-US" b="1" baseline="0" dirty="0" err="1"/>
              <a:t>quan</a:t>
            </a:r>
            <a:r>
              <a:rPr lang="en-US" b="1" baseline="0" dirty="0"/>
              <a:t> </a:t>
            </a:r>
            <a:r>
              <a:rPr lang="en-US" b="1" baseline="0" dirty="0" err="1"/>
              <a:t>tâm</a:t>
            </a:r>
            <a:r>
              <a:rPr lang="en-US" b="1" baseline="0" dirty="0"/>
              <a:t> </a:t>
            </a:r>
            <a:r>
              <a:rPr lang="en-US" b="1" baseline="0" dirty="0" err="1"/>
              <a:t>đến</a:t>
            </a:r>
            <a:r>
              <a:rPr lang="en-US" b="1" baseline="0" dirty="0"/>
              <a:t> </a:t>
            </a:r>
            <a:r>
              <a:rPr lang="en-US" b="1" baseline="0" dirty="0" err="1"/>
              <a:t>phân</a:t>
            </a:r>
            <a:r>
              <a:rPr lang="en-US" b="1" baseline="0" dirty="0"/>
              <a:t> </a:t>
            </a:r>
            <a:r>
              <a:rPr lang="en-US" b="1" baseline="0" dirty="0" err="1"/>
              <a:t>phối</a:t>
            </a:r>
            <a:r>
              <a:rPr lang="en-US" b="1" baseline="0" dirty="0"/>
              <a:t> </a:t>
            </a:r>
            <a:r>
              <a:rPr lang="en-US" b="1" baseline="0" dirty="0" err="1"/>
              <a:t>của</a:t>
            </a:r>
            <a:r>
              <a:rPr lang="en-US" b="1" baseline="0" dirty="0"/>
              <a:t> </a:t>
            </a:r>
            <a:r>
              <a:rPr lang="en-US" b="1" baseline="0" dirty="0" err="1"/>
              <a:t>nó</a:t>
            </a:r>
            <a:r>
              <a:rPr lang="en-US" b="1" baseline="0" dirty="0"/>
              <a:t> </a:t>
            </a:r>
            <a:r>
              <a:rPr lang="en-US" b="0" baseline="0" dirty="0"/>
              <a:t>=&gt;</a:t>
            </a:r>
            <a:r>
              <a:rPr lang="en-US" b="0" dirty="0"/>
              <a:t> </a:t>
            </a:r>
            <a:r>
              <a:rPr lang="en-US" b="0" dirty="0" err="1"/>
              <a:t>chỉ</a:t>
            </a:r>
            <a:r>
              <a:rPr lang="en-US" b="0" dirty="0"/>
              <a:t> </a:t>
            </a:r>
            <a:r>
              <a:rPr lang="en-US" b="0" dirty="0" err="1"/>
              <a:t>ước</a:t>
            </a:r>
            <a:r>
              <a:rPr lang="en-US" b="0" dirty="0"/>
              <a:t> </a:t>
            </a:r>
            <a:r>
              <a:rPr lang="en-US" b="0" dirty="0" err="1"/>
              <a:t>lượng</a:t>
            </a:r>
            <a:r>
              <a:rPr lang="en-US" b="0" dirty="0"/>
              <a:t> </a:t>
            </a:r>
            <a:r>
              <a:rPr lang="en-US" b="0" dirty="0" err="1"/>
              <a:t>một</a:t>
            </a:r>
            <a:r>
              <a:rPr lang="en-US" b="0" dirty="0"/>
              <a:t> generative model G </a:t>
            </a:r>
            <a:r>
              <a:rPr lang="en-US" b="0" dirty="0" err="1"/>
              <a:t>sao</a:t>
            </a:r>
            <a:r>
              <a:rPr lang="en-US" b="0" dirty="0"/>
              <a:t> </a:t>
            </a:r>
            <a:r>
              <a:rPr lang="en-US" b="0" dirty="0" err="1"/>
              <a:t>cho</a:t>
            </a:r>
            <a:r>
              <a:rPr lang="en-US" b="0" dirty="0"/>
              <a:t> </a:t>
            </a:r>
            <a:r>
              <a:rPr lang="en-US" b="0" dirty="0" err="1"/>
              <a:t>mà</a:t>
            </a:r>
            <a:r>
              <a:rPr lang="en-US" b="0" dirty="0"/>
              <a:t> </a:t>
            </a:r>
            <a:r>
              <a:rPr lang="en-US" b="0" dirty="0" err="1"/>
              <a:t>nó</a:t>
            </a:r>
            <a:r>
              <a:rPr lang="en-US" b="0" dirty="0"/>
              <a:t> </a:t>
            </a:r>
            <a:r>
              <a:rPr lang="en-US" b="0" dirty="0" err="1"/>
              <a:t>tạo</a:t>
            </a:r>
            <a:r>
              <a:rPr lang="en-US" b="0" dirty="0"/>
              <a:t> </a:t>
            </a:r>
            <a:r>
              <a:rPr lang="en-US" b="0" dirty="0" err="1"/>
              <a:t>ra</a:t>
            </a:r>
            <a:r>
              <a:rPr lang="en-US" b="0" dirty="0"/>
              <a:t> </a:t>
            </a:r>
            <a:r>
              <a:rPr lang="en-US" b="0" dirty="0" err="1"/>
              <a:t>dữ</a:t>
            </a:r>
            <a:r>
              <a:rPr lang="en-US" b="0" dirty="0"/>
              <a:t> </a:t>
            </a:r>
            <a:r>
              <a:rPr lang="en-US" b="0" dirty="0" err="1"/>
              <a:t>liệu</a:t>
            </a:r>
            <a:r>
              <a:rPr lang="en-US" b="0" dirty="0"/>
              <a:t> </a:t>
            </a:r>
            <a:r>
              <a:rPr lang="en-US" b="0" dirty="0" err="1"/>
              <a:t>giống</a:t>
            </a:r>
            <a:r>
              <a:rPr lang="en-US" b="0" dirty="0"/>
              <a:t> </a:t>
            </a:r>
            <a:r>
              <a:rPr lang="en-US" b="0" dirty="0" err="1"/>
              <a:t>nhất</a:t>
            </a:r>
            <a:r>
              <a:rPr lang="en-US" b="0" dirty="0"/>
              <a:t> </a:t>
            </a:r>
            <a:r>
              <a:rPr lang="en-US" b="0" dirty="0" err="1"/>
              <a:t>với</a:t>
            </a:r>
            <a:r>
              <a:rPr lang="en-US" b="0" dirty="0"/>
              <a:t> </a:t>
            </a:r>
            <a:r>
              <a:rPr lang="en-US" b="0" dirty="0" err="1"/>
              <a:t>dữ</a:t>
            </a:r>
            <a:r>
              <a:rPr lang="en-US" b="0" dirty="0"/>
              <a:t> lieu </a:t>
            </a:r>
            <a:r>
              <a:rPr lang="en-US" b="0" dirty="0" err="1"/>
              <a:t>được</a:t>
            </a:r>
            <a:r>
              <a:rPr lang="en-US" b="0" dirty="0"/>
              <a:t> </a:t>
            </a:r>
            <a:r>
              <a:rPr lang="en-US" b="0" dirty="0" err="1"/>
              <a:t>tạo</a:t>
            </a:r>
            <a:r>
              <a:rPr lang="en-US" b="0" dirty="0"/>
              <a:t> </a:t>
            </a:r>
            <a:r>
              <a:rPr lang="en-US" b="0" dirty="0" err="1"/>
              <a:t>ra</a:t>
            </a:r>
            <a:r>
              <a:rPr lang="en-US" b="0" dirty="0"/>
              <a:t> </a:t>
            </a:r>
            <a:r>
              <a:rPr lang="en-US" b="0" dirty="0" err="1"/>
              <a:t>từ</a:t>
            </a:r>
            <a:r>
              <a:rPr lang="en-US" b="0" baseline="0" dirty="0"/>
              <a:t> D </a:t>
            </a:r>
            <a:r>
              <a:rPr lang="en-US" b="0" baseline="0" dirty="0" err="1"/>
              <a:t>và</a:t>
            </a:r>
            <a:r>
              <a:rPr lang="en-US" b="0" baseline="0" dirty="0"/>
              <a:t> </a:t>
            </a:r>
            <a:r>
              <a:rPr lang="en-US" b="0" baseline="0" dirty="0" err="1"/>
              <a:t>không</a:t>
            </a:r>
            <a:r>
              <a:rPr lang="en-US" b="0" baseline="0" dirty="0"/>
              <a:t> </a:t>
            </a:r>
            <a:r>
              <a:rPr lang="en-US" b="0" baseline="0" dirty="0" err="1"/>
              <a:t>cần</a:t>
            </a:r>
            <a:r>
              <a:rPr lang="en-US" b="0" baseline="0" dirty="0"/>
              <a:t> </a:t>
            </a:r>
            <a:r>
              <a:rPr lang="en-US" b="0" baseline="0" dirty="0" err="1"/>
              <a:t>quan</a:t>
            </a:r>
            <a:r>
              <a:rPr lang="en-US" b="0" baseline="0" dirty="0"/>
              <a:t> </a:t>
            </a:r>
            <a:r>
              <a:rPr lang="en-US" b="0" baseline="0" dirty="0" err="1"/>
              <a:t>tâm</a:t>
            </a:r>
            <a:r>
              <a:rPr lang="en-US" b="0" baseline="0" dirty="0"/>
              <a:t> </a:t>
            </a:r>
            <a:r>
              <a:rPr lang="en-US" b="0" baseline="0" dirty="0" err="1"/>
              <a:t>phân</a:t>
            </a:r>
            <a:r>
              <a:rPr lang="en-US" b="0" baseline="0" dirty="0"/>
              <a:t> </a:t>
            </a:r>
            <a:r>
              <a:rPr lang="en-US" b="0" baseline="0" dirty="0" err="1"/>
              <a:t>phối</a:t>
            </a:r>
            <a:r>
              <a:rPr lang="en-US" b="0" baseline="0" dirty="0"/>
              <a:t> </a:t>
            </a:r>
            <a:r>
              <a:rPr lang="en-US" b="0" baseline="0" dirty="0" err="1"/>
              <a:t>của</a:t>
            </a:r>
            <a:r>
              <a:rPr lang="en-US" b="0" baseline="0" dirty="0"/>
              <a:t> </a:t>
            </a:r>
            <a:r>
              <a:rPr lang="en-US" b="0" baseline="0" dirty="0" err="1"/>
              <a:t>nó</a:t>
            </a:r>
            <a:endParaRPr lang="en-US" b="0" dirty="0"/>
          </a:p>
          <a:p>
            <a:endParaRPr lang="en-US" b="0" dirty="0"/>
          </a:p>
          <a:p>
            <a:r>
              <a:rPr lang="en-US" b="0" dirty="0" err="1"/>
              <a:t>Có</a:t>
            </a:r>
            <a:r>
              <a:rPr lang="en-US" b="0" dirty="0"/>
              <a:t> 2 </a:t>
            </a:r>
            <a:r>
              <a:rPr lang="en-US" b="0" dirty="0" err="1"/>
              <a:t>cách</a:t>
            </a:r>
            <a:r>
              <a:rPr lang="en-US" b="0" dirty="0"/>
              <a:t> </a:t>
            </a:r>
            <a:r>
              <a:rPr lang="en-US" b="0" dirty="0" err="1"/>
              <a:t>phổ</a:t>
            </a:r>
            <a:r>
              <a:rPr lang="en-US" b="0" dirty="0"/>
              <a:t> </a:t>
            </a:r>
            <a:r>
              <a:rPr lang="en-US" b="0" dirty="0" err="1"/>
              <a:t>biến</a:t>
            </a:r>
            <a:r>
              <a:rPr lang="en-US" b="0" dirty="0"/>
              <a:t> </a:t>
            </a:r>
            <a:r>
              <a:rPr lang="en-US" b="0" dirty="0" err="1"/>
              <a:t>để</a:t>
            </a:r>
            <a:r>
              <a:rPr lang="en-US" b="0" dirty="0"/>
              <a:t> </a:t>
            </a:r>
            <a:r>
              <a:rPr lang="en-US" b="0" dirty="0" err="1"/>
              <a:t>thực</a:t>
            </a:r>
            <a:r>
              <a:rPr lang="en-US" b="0" dirty="0"/>
              <a:t> </a:t>
            </a:r>
            <a:r>
              <a:rPr lang="en-US" b="0" dirty="0" err="1"/>
              <a:t>hiện</a:t>
            </a:r>
            <a:r>
              <a:rPr lang="en-US" b="0" dirty="0"/>
              <a:t> </a:t>
            </a:r>
            <a:r>
              <a:rPr lang="en-US" b="0" dirty="0" err="1"/>
              <a:t>việc</a:t>
            </a:r>
            <a:r>
              <a:rPr lang="en-US" b="0" dirty="0"/>
              <a:t> </a:t>
            </a:r>
            <a:r>
              <a:rPr lang="en-US" b="0" dirty="0" err="1"/>
              <a:t>tạo</a:t>
            </a:r>
            <a:r>
              <a:rPr lang="en-US" b="0" dirty="0"/>
              <a:t> </a:t>
            </a:r>
            <a:r>
              <a:rPr lang="en-US" b="0" dirty="0" err="1"/>
              <a:t>ra</a:t>
            </a:r>
            <a:r>
              <a:rPr lang="en-US" b="0" dirty="0"/>
              <a:t> G(z) </a:t>
            </a:r>
            <a:r>
              <a:rPr lang="en-US" b="0" dirty="0" err="1"/>
              <a:t>là</a:t>
            </a:r>
            <a:r>
              <a:rPr lang="en-US" b="0" dirty="0"/>
              <a:t> Variational Autoencoders </a:t>
            </a:r>
            <a:r>
              <a:rPr lang="en-US" b="0" dirty="0" err="1"/>
              <a:t>và</a:t>
            </a:r>
            <a:r>
              <a:rPr lang="en-US" b="0" dirty="0"/>
              <a:t> GANs</a:t>
            </a:r>
          </a:p>
          <a:p>
            <a:endParaRPr lang="en-US" b="0" dirty="0"/>
          </a:p>
          <a:p>
            <a:r>
              <a:rPr lang="en-US" b="0" dirty="0"/>
              <a:t>Kì vọng: </a:t>
            </a:r>
          </a:p>
          <a:p>
            <a:endParaRPr lang="en-US" b="0" dirty="0"/>
          </a:p>
          <a:p>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5</a:t>
            </a:fld>
            <a:endParaRPr lang="en-US" altLang="ko-KR"/>
          </a:p>
        </p:txBody>
      </p:sp>
    </p:spTree>
    <p:extLst>
      <p:ext uri="{BB962C8B-B14F-4D97-AF65-F5344CB8AC3E}">
        <p14:creationId xmlns:p14="http://schemas.microsoft.com/office/powerpoint/2010/main" val="1410423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Lần</a:t>
            </a:r>
            <a:r>
              <a:rPr lang="en-US" b="1" baseline="0" dirty="0"/>
              <a:t> </a:t>
            </a:r>
            <a:r>
              <a:rPr lang="en-US" b="1" baseline="0" dirty="0" err="1"/>
              <a:t>đầu</a:t>
            </a:r>
            <a:r>
              <a:rPr lang="en-US" b="1" baseline="0" dirty="0"/>
              <a:t> </a:t>
            </a:r>
            <a:r>
              <a:rPr lang="en-US" b="1" baseline="0" dirty="0" err="1"/>
              <a:t>tiên</a:t>
            </a:r>
            <a:r>
              <a:rPr lang="en-US" b="1" baseline="0" dirty="0"/>
              <a:t> </a:t>
            </a:r>
            <a:r>
              <a:rPr lang="en-US" b="1" baseline="0" dirty="0" err="1"/>
              <a:t>được</a:t>
            </a:r>
            <a:r>
              <a:rPr lang="en-US" b="1" baseline="0" dirty="0"/>
              <a:t> Ian </a:t>
            </a:r>
            <a:r>
              <a:rPr lang="en-US" b="1" baseline="0" dirty="0" err="1"/>
              <a:t>Goodfellow</a:t>
            </a:r>
            <a:r>
              <a:rPr lang="en-US" b="1" baseline="0" dirty="0"/>
              <a:t> </a:t>
            </a:r>
            <a:r>
              <a:rPr lang="en-US" b="1" baseline="0" dirty="0" err="1"/>
              <a:t>và</a:t>
            </a:r>
            <a:r>
              <a:rPr lang="en-US" b="1" baseline="0" dirty="0"/>
              <a:t> </a:t>
            </a:r>
            <a:r>
              <a:rPr lang="en-US" b="1" baseline="0" dirty="0" err="1"/>
              <a:t>các</a:t>
            </a:r>
            <a:r>
              <a:rPr lang="en-US" b="1" baseline="0" dirty="0"/>
              <a:t> </a:t>
            </a:r>
            <a:r>
              <a:rPr lang="en-US" b="1" baseline="0" dirty="0" err="1"/>
              <a:t>cộng</a:t>
            </a:r>
            <a:r>
              <a:rPr lang="en-US" b="1" baseline="0" dirty="0"/>
              <a:t> </a:t>
            </a:r>
            <a:r>
              <a:rPr lang="en-US" b="1" baseline="0" dirty="0" err="1"/>
              <a:t>sự</a:t>
            </a:r>
            <a:r>
              <a:rPr lang="en-US" b="1" baseline="0" dirty="0"/>
              <a:t> </a:t>
            </a:r>
            <a:r>
              <a:rPr lang="en-US" b="1" baseline="0" dirty="0" err="1"/>
              <a:t>giới</a:t>
            </a:r>
            <a:r>
              <a:rPr lang="en-US" b="1" baseline="0" dirty="0"/>
              <a:t> </a:t>
            </a:r>
            <a:r>
              <a:rPr lang="en-US" b="1" baseline="0" dirty="0" err="1"/>
              <a:t>thiệu</a:t>
            </a:r>
            <a:r>
              <a:rPr lang="en-US" b="1" baseline="0" dirty="0"/>
              <a:t> </a:t>
            </a:r>
            <a:r>
              <a:rPr lang="en-US" b="1" baseline="0" dirty="0" err="1"/>
              <a:t>vào</a:t>
            </a:r>
            <a:r>
              <a:rPr lang="en-US" b="1" baseline="0" dirty="0"/>
              <a:t> </a:t>
            </a:r>
            <a:r>
              <a:rPr lang="en-US" b="1" baseline="0" dirty="0" err="1"/>
              <a:t>năm</a:t>
            </a:r>
            <a:r>
              <a:rPr lang="en-US" b="1" baseline="0" dirty="0"/>
              <a:t> 2014 gồm 2 thành phần chính là mạng tạo sinh và mạng phân biệt.</a:t>
            </a:r>
            <a:endParaRPr lang="en-US" b="1" dirty="0"/>
          </a:p>
          <a:p>
            <a:endParaRPr lang="en-US" b="1" dirty="0"/>
          </a:p>
          <a:p>
            <a:r>
              <a:rPr lang="en-US" b="1" dirty="0" err="1"/>
              <a:t>Mục đích cuối cùng là tạo</a:t>
            </a:r>
            <a:r>
              <a:rPr lang="en-US" b="1" dirty="0"/>
              <a:t> </a:t>
            </a:r>
            <a:r>
              <a:rPr lang="en-US" b="1" dirty="0" err="1"/>
              <a:t>ra</a:t>
            </a:r>
            <a:r>
              <a:rPr lang="en-US" b="1" dirty="0"/>
              <a:t> </a:t>
            </a:r>
            <a:r>
              <a:rPr lang="en-US" b="1" dirty="0" err="1"/>
              <a:t>một</a:t>
            </a:r>
            <a:r>
              <a:rPr lang="en-US" b="1" dirty="0"/>
              <a:t> Generative model </a:t>
            </a:r>
            <a:r>
              <a:rPr lang="en-US" b="1" dirty="0" err="1"/>
              <a:t>thông</a:t>
            </a:r>
            <a:r>
              <a:rPr lang="en-US" b="1" dirty="0"/>
              <a:t> qua </a:t>
            </a:r>
            <a:r>
              <a:rPr lang="en-US" b="1" dirty="0" err="1"/>
              <a:t>quá</a:t>
            </a:r>
            <a:r>
              <a:rPr lang="en-US" b="1" dirty="0"/>
              <a:t> </a:t>
            </a:r>
            <a:r>
              <a:rPr lang="en-US" b="1" dirty="0" err="1"/>
              <a:t>trình</a:t>
            </a:r>
            <a:r>
              <a:rPr lang="en-US" b="1" dirty="0"/>
              <a:t> “</a:t>
            </a:r>
            <a:r>
              <a:rPr lang="en-US" b="1" dirty="0" err="1"/>
              <a:t>đối</a:t>
            </a:r>
            <a:r>
              <a:rPr lang="en-US" b="1" dirty="0"/>
              <a:t> </a:t>
            </a:r>
            <a:r>
              <a:rPr lang="en-US" b="1" dirty="0" err="1"/>
              <a:t>nghịch</a:t>
            </a:r>
            <a:r>
              <a:rPr lang="en-US" b="1" dirty="0"/>
              <a:t>”( adversarial process</a:t>
            </a:r>
            <a:r>
              <a:rPr lang="en-US" b="1" baseline="0" dirty="0"/>
              <a:t> </a:t>
            </a:r>
            <a:r>
              <a:rPr lang="en-US" b="1" baseline="0" dirty="0" err="1"/>
              <a:t>là</a:t>
            </a:r>
            <a:r>
              <a:rPr lang="en-US" b="1" baseline="0" dirty="0"/>
              <a:t> </a:t>
            </a:r>
            <a:r>
              <a:rPr lang="en-US" b="1" baseline="0" dirty="0" err="1"/>
              <a:t>quá</a:t>
            </a:r>
            <a:r>
              <a:rPr lang="en-US" b="1" baseline="0" dirty="0"/>
              <a:t> </a:t>
            </a:r>
            <a:r>
              <a:rPr lang="en-US" b="1" baseline="0" dirty="0" err="1"/>
              <a:t>trình</a:t>
            </a:r>
            <a:r>
              <a:rPr lang="en-US" b="1" baseline="0" dirty="0"/>
              <a:t> </a:t>
            </a:r>
            <a:r>
              <a:rPr lang="en-US" b="1" baseline="0" dirty="0" err="1"/>
              <a:t>gồm</a:t>
            </a:r>
            <a:r>
              <a:rPr lang="en-US" b="1" baseline="0" dirty="0"/>
              <a:t> </a:t>
            </a:r>
            <a:r>
              <a:rPr lang="en-US" b="1" baseline="0" dirty="0" err="1"/>
              <a:t>có</a:t>
            </a:r>
            <a:r>
              <a:rPr lang="en-US" b="1" baseline="0" dirty="0"/>
              <a:t> 2 </a:t>
            </a:r>
            <a:r>
              <a:rPr lang="en-US" b="1" baseline="0" dirty="0" err="1"/>
              <a:t>người</a:t>
            </a:r>
            <a:r>
              <a:rPr lang="en-US" b="1" baseline="0" dirty="0"/>
              <a:t> </a:t>
            </a:r>
            <a:r>
              <a:rPr lang="en-US" b="1" baseline="0" dirty="0" err="1"/>
              <a:t>đấu</a:t>
            </a:r>
            <a:r>
              <a:rPr lang="en-US" b="1" baseline="0" dirty="0"/>
              <a:t> </a:t>
            </a:r>
            <a:r>
              <a:rPr lang="en-US" b="1" baseline="0" dirty="0" err="1"/>
              <a:t>với</a:t>
            </a:r>
            <a:r>
              <a:rPr lang="en-US" b="1" baseline="0" dirty="0"/>
              <a:t> </a:t>
            </a:r>
            <a:r>
              <a:rPr lang="en-US" b="1" baseline="0" dirty="0" err="1"/>
              <a:t>nhau</a:t>
            </a:r>
            <a:r>
              <a:rPr lang="en-US" b="1" baseline="0" dirty="0"/>
              <a:t> </a:t>
            </a:r>
            <a:r>
              <a:rPr lang="en-US" b="1" baseline="0" dirty="0" err="1"/>
              <a:t>với</a:t>
            </a:r>
            <a:r>
              <a:rPr lang="en-US" b="1" baseline="0" dirty="0"/>
              <a:t> </a:t>
            </a:r>
            <a:r>
              <a:rPr lang="en-US" b="1" baseline="0" dirty="0" err="1"/>
              <a:t>mục</a:t>
            </a:r>
            <a:r>
              <a:rPr lang="en-US" b="1" baseline="0" dirty="0"/>
              <a:t> </a:t>
            </a:r>
            <a:r>
              <a:rPr lang="en-US" b="1" baseline="0" dirty="0" err="1"/>
              <a:t>đích</a:t>
            </a:r>
            <a:r>
              <a:rPr lang="en-US" b="1" baseline="0" dirty="0"/>
              <a:t> </a:t>
            </a:r>
            <a:r>
              <a:rPr lang="en-US" b="1" baseline="0" dirty="0" err="1"/>
              <a:t>làm</a:t>
            </a:r>
            <a:r>
              <a:rPr lang="en-US" b="1" baseline="0" dirty="0"/>
              <a:t> </a:t>
            </a:r>
            <a:r>
              <a:rPr lang="en-US" b="1" baseline="0" dirty="0" err="1"/>
              <a:t>cho</a:t>
            </a:r>
            <a:r>
              <a:rPr lang="en-US" b="1" baseline="0" dirty="0"/>
              <a:t> </a:t>
            </a:r>
            <a:r>
              <a:rPr lang="en-US" b="1" baseline="0" dirty="0" err="1"/>
              <a:t>cả</a:t>
            </a:r>
            <a:r>
              <a:rPr lang="en-US" b="1" baseline="0" dirty="0"/>
              <a:t> 2 </a:t>
            </a:r>
            <a:r>
              <a:rPr lang="en-US" b="1" baseline="0" dirty="0" err="1"/>
              <a:t>tốt</a:t>
            </a:r>
            <a:r>
              <a:rPr lang="en-US" b="1" baseline="0" dirty="0"/>
              <a:t> </a:t>
            </a:r>
            <a:r>
              <a:rPr lang="en-US" b="1" baseline="0" dirty="0" err="1"/>
              <a:t>hơn</a:t>
            </a:r>
            <a:r>
              <a:rPr lang="en-US" b="1" dirty="0"/>
              <a:t>)</a:t>
            </a:r>
          </a:p>
          <a:p>
            <a:pPr marL="228600" indent="-228600">
              <a:buAutoNum type="arabicPeriod"/>
            </a:pPr>
            <a:r>
              <a:rPr lang="en-US" b="0" dirty="0" err="1"/>
              <a:t>Trong</a:t>
            </a:r>
            <a:r>
              <a:rPr lang="en-US" b="0" dirty="0"/>
              <a:t> </a:t>
            </a:r>
            <a:r>
              <a:rPr lang="en-US" b="0" dirty="0" err="1"/>
              <a:t>đó</a:t>
            </a:r>
            <a:r>
              <a:rPr lang="en-US" b="0" dirty="0"/>
              <a:t> Generative model G </a:t>
            </a:r>
            <a:r>
              <a:rPr lang="en-US" b="0" dirty="0" err="1"/>
              <a:t>có</a:t>
            </a:r>
            <a:r>
              <a:rPr lang="en-US" b="0" dirty="0"/>
              <a:t> </a:t>
            </a:r>
            <a:r>
              <a:rPr lang="en-US" b="0" dirty="0" err="1"/>
              <a:t>thể</a:t>
            </a:r>
            <a:r>
              <a:rPr lang="en-US" b="0" dirty="0"/>
              <a:t> “capture” </a:t>
            </a:r>
            <a:r>
              <a:rPr lang="en-US" b="0" dirty="0" err="1"/>
              <a:t>phân</a:t>
            </a:r>
            <a:r>
              <a:rPr lang="en-US" b="0" dirty="0"/>
              <a:t> </a:t>
            </a:r>
            <a:r>
              <a:rPr lang="en-US" b="0" dirty="0" err="1"/>
              <a:t>phối</a:t>
            </a:r>
            <a:r>
              <a:rPr lang="en-US" b="0" dirty="0"/>
              <a:t> </a:t>
            </a:r>
            <a:r>
              <a:rPr lang="en-US" b="0" dirty="0" err="1"/>
              <a:t>của</a:t>
            </a:r>
            <a:r>
              <a:rPr lang="en-US" b="0" dirty="0"/>
              <a:t> </a:t>
            </a:r>
            <a:r>
              <a:rPr lang="en-US" b="0" dirty="0" err="1"/>
              <a:t>dữ</a:t>
            </a:r>
            <a:r>
              <a:rPr lang="en-US" b="0" dirty="0"/>
              <a:t> </a:t>
            </a:r>
            <a:r>
              <a:rPr lang="en-US" b="0" dirty="0" err="1"/>
              <a:t>liệu</a:t>
            </a:r>
            <a:r>
              <a:rPr lang="en-US" b="0" dirty="0"/>
              <a:t>, </a:t>
            </a:r>
            <a:r>
              <a:rPr lang="en-US" b="0" dirty="0" err="1"/>
              <a:t>nhiệm</a:t>
            </a:r>
            <a:r>
              <a:rPr lang="en-US" b="0" dirty="0"/>
              <a:t> </a:t>
            </a:r>
            <a:r>
              <a:rPr lang="en-US" b="0" dirty="0" err="1"/>
              <a:t>vụ</a:t>
            </a:r>
            <a:r>
              <a:rPr lang="en-US" b="0" baseline="0" dirty="0"/>
              <a:t> </a:t>
            </a:r>
            <a:r>
              <a:rPr lang="en-US" b="0" baseline="0" dirty="0" err="1"/>
              <a:t>là</a:t>
            </a:r>
            <a:r>
              <a:rPr lang="en-US" b="0" baseline="0" dirty="0"/>
              <a:t> </a:t>
            </a:r>
            <a:r>
              <a:rPr lang="en-US" b="0" baseline="0" dirty="0" err="1"/>
              <a:t>sinh</a:t>
            </a:r>
            <a:r>
              <a:rPr lang="en-US" b="0" baseline="0" dirty="0"/>
              <a:t> </a:t>
            </a:r>
            <a:r>
              <a:rPr lang="en-US" b="0" baseline="0" dirty="0" err="1"/>
              <a:t>dữ</a:t>
            </a:r>
            <a:r>
              <a:rPr lang="en-US" b="0" baseline="0" dirty="0"/>
              <a:t> </a:t>
            </a:r>
            <a:r>
              <a:rPr lang="en-US" b="0" baseline="0" dirty="0" err="1"/>
              <a:t>liệu</a:t>
            </a:r>
            <a:r>
              <a:rPr lang="en-US" b="0" baseline="0" dirty="0"/>
              <a:t> </a:t>
            </a:r>
            <a:r>
              <a:rPr lang="en-US" b="0" baseline="0" dirty="0" err="1"/>
              <a:t>sao</a:t>
            </a:r>
            <a:r>
              <a:rPr lang="en-US" b="0" baseline="0" dirty="0"/>
              <a:t> </a:t>
            </a:r>
            <a:r>
              <a:rPr lang="en-US" b="0" baseline="0" dirty="0" err="1"/>
              <a:t>cho</a:t>
            </a:r>
            <a:r>
              <a:rPr lang="en-US" b="0" baseline="0" dirty="0"/>
              <a:t> </a:t>
            </a:r>
            <a:r>
              <a:rPr lang="en-US" b="0" baseline="0" dirty="0" err="1"/>
              <a:t>giống</a:t>
            </a:r>
            <a:r>
              <a:rPr lang="en-US" b="0" baseline="0" dirty="0"/>
              <a:t> </a:t>
            </a:r>
            <a:r>
              <a:rPr lang="en-US" b="0" baseline="0" dirty="0" err="1"/>
              <a:t>nhất</a:t>
            </a:r>
            <a:r>
              <a:rPr lang="en-US" b="0" baseline="0" dirty="0"/>
              <a:t> </a:t>
            </a:r>
            <a:r>
              <a:rPr lang="en-US" b="0" baseline="0" dirty="0" err="1"/>
              <a:t>với</a:t>
            </a:r>
            <a:r>
              <a:rPr lang="en-US" b="0" baseline="0" dirty="0"/>
              <a:t> </a:t>
            </a:r>
            <a:r>
              <a:rPr lang="en-US" b="0" baseline="0" dirty="0" err="1"/>
              <a:t>ảnh</a:t>
            </a:r>
            <a:r>
              <a:rPr lang="en-US" b="0" baseline="0" dirty="0"/>
              <a:t> </a:t>
            </a:r>
            <a:r>
              <a:rPr lang="en-US" b="0" baseline="0" dirty="0" err="1"/>
              <a:t>thật</a:t>
            </a:r>
            <a:endParaRPr lang="en-US" b="0" dirty="0"/>
          </a:p>
          <a:p>
            <a:pPr marL="228600" indent="-228600">
              <a:buAutoNum type="arabicPeriod"/>
            </a:pPr>
            <a:r>
              <a:rPr lang="en-US" b="0" dirty="0" err="1"/>
              <a:t>Vậy</a:t>
            </a:r>
            <a:r>
              <a:rPr lang="en-US" b="0" baseline="0" dirty="0"/>
              <a:t> </a:t>
            </a:r>
            <a:r>
              <a:rPr lang="en-US" b="0" baseline="0" dirty="0" err="1"/>
              <a:t>làm</a:t>
            </a:r>
            <a:r>
              <a:rPr lang="en-US" b="0" baseline="0" dirty="0"/>
              <a:t> </a:t>
            </a:r>
            <a:r>
              <a:rPr lang="en-US" b="0" baseline="0" dirty="0" err="1"/>
              <a:t>sao</a:t>
            </a:r>
            <a:r>
              <a:rPr lang="en-US" b="0" baseline="0" dirty="0"/>
              <a:t> </a:t>
            </a:r>
            <a:r>
              <a:rPr lang="en-US" b="0" baseline="0" dirty="0" err="1"/>
              <a:t>để</a:t>
            </a:r>
            <a:r>
              <a:rPr lang="en-US" b="0" baseline="0" dirty="0"/>
              <a:t> </a:t>
            </a:r>
            <a:r>
              <a:rPr lang="en-US" b="0" baseline="0" dirty="0" err="1"/>
              <a:t>biết</a:t>
            </a:r>
            <a:r>
              <a:rPr lang="en-US" b="0" baseline="0" dirty="0"/>
              <a:t> </a:t>
            </a:r>
            <a:r>
              <a:rPr lang="en-US" b="0" baseline="0" dirty="0" err="1"/>
              <a:t>được</a:t>
            </a:r>
            <a:r>
              <a:rPr lang="en-US" b="0" baseline="0" dirty="0"/>
              <a:t> </a:t>
            </a:r>
            <a:r>
              <a:rPr lang="en-US" b="0" baseline="0" dirty="0" err="1"/>
              <a:t>dữ</a:t>
            </a:r>
            <a:r>
              <a:rPr lang="en-US" b="0" baseline="0" dirty="0"/>
              <a:t> </a:t>
            </a:r>
            <a:r>
              <a:rPr lang="en-US" b="0" baseline="0" dirty="0" err="1"/>
              <a:t>liệu</a:t>
            </a:r>
            <a:r>
              <a:rPr lang="en-US" b="0" baseline="0" dirty="0"/>
              <a:t> </a:t>
            </a:r>
            <a:r>
              <a:rPr lang="en-US" b="0" baseline="0" dirty="0" err="1"/>
              <a:t>được</a:t>
            </a:r>
            <a:r>
              <a:rPr lang="en-US" b="0" baseline="0" dirty="0"/>
              <a:t> </a:t>
            </a:r>
            <a:r>
              <a:rPr lang="en-US" b="0" baseline="0" dirty="0" err="1"/>
              <a:t>sinh</a:t>
            </a:r>
            <a:r>
              <a:rPr lang="en-US" b="0" baseline="0" dirty="0"/>
              <a:t> </a:t>
            </a:r>
            <a:r>
              <a:rPr lang="en-US" b="0" baseline="0" dirty="0" err="1"/>
              <a:t>ra</a:t>
            </a:r>
            <a:r>
              <a:rPr lang="en-US" b="0" baseline="0" dirty="0"/>
              <a:t> </a:t>
            </a:r>
            <a:r>
              <a:rPr lang="en-US" b="0" baseline="0" dirty="0" err="1"/>
              <a:t>là</a:t>
            </a:r>
            <a:r>
              <a:rPr lang="en-US" b="0" baseline="0" dirty="0"/>
              <a:t> </a:t>
            </a:r>
            <a:r>
              <a:rPr lang="en-US" b="0" baseline="0" dirty="0" err="1"/>
              <a:t>tốt</a:t>
            </a:r>
            <a:r>
              <a:rPr lang="en-US" b="0" baseline="0" dirty="0"/>
              <a:t> hay </a:t>
            </a:r>
            <a:r>
              <a:rPr lang="en-US" b="0" baseline="0" dirty="0" err="1"/>
              <a:t>là</a:t>
            </a:r>
            <a:r>
              <a:rPr lang="en-US" b="0" baseline="0" dirty="0"/>
              <a:t> </a:t>
            </a:r>
            <a:r>
              <a:rPr lang="en-US" b="0" baseline="0" dirty="0" err="1"/>
              <a:t>xấu</a:t>
            </a:r>
            <a:r>
              <a:rPr lang="en-US" b="0" baseline="0" dirty="0"/>
              <a:t> =&gt; Ta </a:t>
            </a:r>
            <a:r>
              <a:rPr lang="en-US" b="0" baseline="0" dirty="0" err="1"/>
              <a:t>có</a:t>
            </a:r>
            <a:r>
              <a:rPr lang="en-US" b="0" baseline="0" dirty="0"/>
              <a:t> </a:t>
            </a:r>
            <a:r>
              <a:rPr lang="en-US" b="0" baseline="0" dirty="0" err="1"/>
              <a:t>thêm</a:t>
            </a:r>
            <a:r>
              <a:rPr lang="en-US" b="0" dirty="0"/>
              <a:t> D</a:t>
            </a:r>
            <a:r>
              <a:rPr lang="en-US" b="0" baseline="0" dirty="0"/>
              <a:t> </a:t>
            </a:r>
            <a:r>
              <a:rPr lang="en-US" b="0" baseline="0" dirty="0" err="1"/>
              <a:t>có</a:t>
            </a:r>
            <a:r>
              <a:rPr lang="en-US" b="0" baseline="0" dirty="0"/>
              <a:t> </a:t>
            </a:r>
            <a:r>
              <a:rPr lang="en-US" b="0" baseline="0" dirty="0" err="1"/>
              <a:t>nhiệm</a:t>
            </a:r>
            <a:r>
              <a:rPr lang="en-US" b="0" baseline="0" dirty="0"/>
              <a:t> </a:t>
            </a:r>
            <a:r>
              <a:rPr lang="en-US" b="0" baseline="0" dirty="0" err="1"/>
              <a:t>vụ</a:t>
            </a:r>
            <a:r>
              <a:rPr lang="en-US" b="0" baseline="0" dirty="0"/>
              <a:t> </a:t>
            </a:r>
            <a:r>
              <a:rPr lang="en-US" b="0" baseline="0" dirty="0" err="1"/>
              <a:t>ước</a:t>
            </a:r>
            <a:r>
              <a:rPr lang="en-US" b="0" baseline="0" dirty="0"/>
              <a:t> </a:t>
            </a:r>
            <a:r>
              <a:rPr lang="en-US" b="0" baseline="0" dirty="0" err="1"/>
              <a:t>lượng</a:t>
            </a:r>
            <a:r>
              <a:rPr lang="en-US" b="0" baseline="0" dirty="0"/>
              <a:t> </a:t>
            </a:r>
            <a:r>
              <a:rPr lang="en-US" b="0" baseline="0" dirty="0" err="1"/>
              <a:t>phân</a:t>
            </a:r>
            <a:r>
              <a:rPr lang="en-US" b="0" baseline="0" dirty="0"/>
              <a:t> </a:t>
            </a:r>
            <a:r>
              <a:rPr lang="en-US" b="0" baseline="0" dirty="0" err="1"/>
              <a:t>phối</a:t>
            </a:r>
            <a:r>
              <a:rPr lang="en-US" b="0" baseline="0" dirty="0"/>
              <a:t> </a:t>
            </a:r>
            <a:r>
              <a:rPr lang="en-US" b="0" baseline="0" dirty="0" err="1"/>
              <a:t>của</a:t>
            </a:r>
            <a:r>
              <a:rPr lang="en-US" b="0" baseline="0" dirty="0"/>
              <a:t> sample </a:t>
            </a:r>
            <a:r>
              <a:rPr lang="en-US" b="0" baseline="0" dirty="0" err="1"/>
              <a:t>là</a:t>
            </a:r>
            <a:r>
              <a:rPr lang="en-US" b="0" baseline="0" dirty="0"/>
              <a:t> </a:t>
            </a:r>
            <a:r>
              <a:rPr lang="en-US" b="0" baseline="0" dirty="0" err="1"/>
              <a:t>của</a:t>
            </a:r>
            <a:r>
              <a:rPr lang="en-US" b="0" baseline="0" dirty="0"/>
              <a:t> </a:t>
            </a:r>
            <a:r>
              <a:rPr lang="en-US" b="0" baseline="0" dirty="0" err="1"/>
              <a:t>dữ</a:t>
            </a:r>
            <a:r>
              <a:rPr lang="en-US" b="0" baseline="0" dirty="0"/>
              <a:t> </a:t>
            </a:r>
            <a:r>
              <a:rPr lang="en-US" b="0" baseline="0" dirty="0" err="1"/>
              <a:t>liệu</a:t>
            </a:r>
            <a:r>
              <a:rPr lang="en-US" b="0" baseline="0" dirty="0"/>
              <a:t> </a:t>
            </a:r>
            <a:r>
              <a:rPr lang="en-US" b="0" baseline="0" dirty="0" err="1"/>
              <a:t>thật</a:t>
            </a:r>
            <a:r>
              <a:rPr lang="en-US" b="0" baseline="0" dirty="0"/>
              <a:t> hay </a:t>
            </a:r>
            <a:r>
              <a:rPr lang="en-US" b="0" baseline="0" dirty="0" err="1"/>
              <a:t>là</a:t>
            </a:r>
            <a:r>
              <a:rPr lang="en-US" b="0" baseline="0" dirty="0"/>
              <a:t> </a:t>
            </a:r>
            <a:r>
              <a:rPr lang="en-US" b="0" baseline="0" dirty="0" err="1"/>
              <a:t>từ</a:t>
            </a:r>
            <a:r>
              <a:rPr lang="en-US" b="0" baseline="0" dirty="0"/>
              <a:t> G</a:t>
            </a:r>
          </a:p>
          <a:p>
            <a:endParaRPr lang="en-US" b="0" dirty="0"/>
          </a:p>
          <a:p>
            <a:endParaRPr lang="en-US" b="1" dirty="0"/>
          </a:p>
          <a:p>
            <a:pPr marL="0" marR="0" lvl="0" indent="0" algn="l" defTabSz="917575" rtl="0" eaLnBrk="0" fontAlgn="base" latinLnBrk="1" hangingPunct="0">
              <a:lnSpc>
                <a:spcPct val="100000"/>
              </a:lnSpc>
              <a:spcBef>
                <a:spcPct val="30000"/>
              </a:spcBef>
              <a:spcAft>
                <a:spcPct val="0"/>
              </a:spcAft>
              <a:buClrTx/>
              <a:buSzTx/>
              <a:buFontTx/>
              <a:buNone/>
              <a:tabLst/>
              <a:defRPr/>
            </a:pPr>
            <a:r>
              <a:rPr lang="en-US" b="0" baseline="0" dirty="0"/>
              <a:t>Ta </a:t>
            </a:r>
            <a:r>
              <a:rPr lang="en-US" b="0" baseline="0" dirty="0" err="1"/>
              <a:t>có</a:t>
            </a:r>
            <a:r>
              <a:rPr lang="en-US" b="0" baseline="0" dirty="0"/>
              <a:t> </a:t>
            </a:r>
            <a:r>
              <a:rPr lang="en-US" b="0" baseline="0" dirty="0" err="1"/>
              <a:t>thể</a:t>
            </a:r>
            <a:r>
              <a:rPr lang="en-US" b="0" baseline="0" dirty="0"/>
              <a:t> </a:t>
            </a:r>
            <a:r>
              <a:rPr lang="en-US" b="0" baseline="0" dirty="0" err="1"/>
              <a:t>coi</a:t>
            </a:r>
            <a:r>
              <a:rPr lang="en-US" b="0" baseline="0" dirty="0"/>
              <a:t> </a:t>
            </a:r>
            <a:r>
              <a:rPr lang="en-US" b="0" baseline="0" dirty="0" err="1"/>
              <a:t>quá</a:t>
            </a:r>
            <a:r>
              <a:rPr lang="en-US" b="0" baseline="0" dirty="0"/>
              <a:t> </a:t>
            </a:r>
            <a:r>
              <a:rPr lang="en-US" b="0" baseline="0" dirty="0" err="1"/>
              <a:t>trình</a:t>
            </a:r>
            <a:r>
              <a:rPr lang="en-US" b="0" baseline="0" dirty="0"/>
              <a:t> </a:t>
            </a:r>
            <a:r>
              <a:rPr lang="en-US" b="0" baseline="0" dirty="0" err="1"/>
              <a:t>huấn</a:t>
            </a:r>
            <a:r>
              <a:rPr lang="en-US" b="0" baseline="0" dirty="0"/>
              <a:t> </a:t>
            </a:r>
            <a:r>
              <a:rPr lang="en-US" b="0" baseline="0" dirty="0" err="1"/>
              <a:t>luyện</a:t>
            </a:r>
            <a:r>
              <a:rPr lang="en-US" b="0" baseline="0" dirty="0"/>
              <a:t> </a:t>
            </a:r>
            <a:r>
              <a:rPr lang="en-US" b="0" baseline="0" dirty="0" err="1"/>
              <a:t>như</a:t>
            </a:r>
            <a:r>
              <a:rPr lang="en-US" b="0" baseline="0" dirty="0"/>
              <a:t> </a:t>
            </a:r>
            <a:r>
              <a:rPr lang="en-US" b="0" baseline="0" dirty="0" err="1"/>
              <a:t>là</a:t>
            </a:r>
            <a:r>
              <a:rPr lang="en-US" b="0" baseline="0" dirty="0"/>
              <a:t> </a:t>
            </a:r>
            <a:r>
              <a:rPr lang="en-US" b="0" baseline="0" dirty="0" err="1"/>
              <a:t>quá</a:t>
            </a:r>
            <a:r>
              <a:rPr lang="en-US" b="0" baseline="0" dirty="0"/>
              <a:t> </a:t>
            </a:r>
            <a:r>
              <a:rPr lang="en-US" b="0" baseline="0" dirty="0" err="1"/>
              <a:t>trình</a:t>
            </a:r>
            <a:r>
              <a:rPr lang="en-US" b="0" baseline="0" dirty="0"/>
              <a:t> </a:t>
            </a:r>
            <a:r>
              <a:rPr lang="en-US" b="0" baseline="0" dirty="0" err="1"/>
              <a:t>làm</a:t>
            </a:r>
            <a:r>
              <a:rPr lang="en-US" b="0" baseline="0" dirty="0"/>
              <a:t> </a:t>
            </a:r>
            <a:r>
              <a:rPr lang="en-US" b="0" baseline="0" dirty="0" err="1"/>
              <a:t>tiền</a:t>
            </a:r>
            <a:r>
              <a:rPr lang="en-US" b="0" baseline="0" dirty="0"/>
              <a:t> </a:t>
            </a:r>
            <a:r>
              <a:rPr lang="en-US" b="0" baseline="0" dirty="0" err="1"/>
              <a:t>giả</a:t>
            </a:r>
            <a:r>
              <a:rPr lang="en-US" b="0" baseline="0" dirty="0"/>
              <a:t> =&gt; G </a:t>
            </a:r>
            <a:r>
              <a:rPr lang="en-US" b="0" baseline="0" dirty="0" err="1"/>
              <a:t>là</a:t>
            </a:r>
            <a:r>
              <a:rPr lang="en-US" b="0" baseline="0" dirty="0"/>
              <a:t> </a:t>
            </a:r>
            <a:r>
              <a:rPr lang="en-US" b="0" baseline="0" dirty="0" err="1"/>
              <a:t>người</a:t>
            </a:r>
            <a:r>
              <a:rPr lang="en-US" b="0" baseline="0" dirty="0"/>
              <a:t> </a:t>
            </a:r>
            <a:r>
              <a:rPr lang="en-US" b="0" baseline="0" dirty="0" err="1"/>
              <a:t>làm</a:t>
            </a:r>
            <a:r>
              <a:rPr lang="en-US" b="0" baseline="0" dirty="0"/>
              <a:t> </a:t>
            </a:r>
            <a:r>
              <a:rPr lang="en-US" b="0" baseline="0" dirty="0" err="1"/>
              <a:t>tiền</a:t>
            </a:r>
            <a:r>
              <a:rPr lang="en-US" b="0" baseline="0" dirty="0"/>
              <a:t> </a:t>
            </a:r>
            <a:r>
              <a:rPr lang="en-US" b="0" baseline="0" dirty="0" err="1"/>
              <a:t>giả</a:t>
            </a:r>
            <a:r>
              <a:rPr lang="en-US" b="0" baseline="0" dirty="0"/>
              <a:t>, </a:t>
            </a:r>
            <a:r>
              <a:rPr lang="en-US" b="0" baseline="0" dirty="0" err="1"/>
              <a:t>anh</a:t>
            </a:r>
            <a:r>
              <a:rPr lang="en-US" b="0" baseline="0" dirty="0"/>
              <a:t> ta </a:t>
            </a:r>
            <a:r>
              <a:rPr lang="en-US" b="0" baseline="0" dirty="0" err="1"/>
              <a:t>cần</a:t>
            </a:r>
            <a:r>
              <a:rPr lang="en-US" b="0" baseline="0" dirty="0"/>
              <a:t> </a:t>
            </a:r>
            <a:r>
              <a:rPr lang="en-US" b="0" baseline="0" dirty="0" err="1"/>
              <a:t>nguyên</a:t>
            </a:r>
            <a:r>
              <a:rPr lang="en-US" b="0" baseline="0" dirty="0"/>
              <a:t> </a:t>
            </a:r>
            <a:r>
              <a:rPr lang="en-US" b="0" baseline="0" dirty="0" err="1"/>
              <a:t>liệu</a:t>
            </a:r>
            <a:r>
              <a:rPr lang="en-US" b="0" baseline="0" dirty="0"/>
              <a:t> </a:t>
            </a:r>
            <a:r>
              <a:rPr lang="en-US" b="0" baseline="0" dirty="0" err="1"/>
              <a:t>làm</a:t>
            </a:r>
            <a:r>
              <a:rPr lang="en-US" b="0" baseline="0" dirty="0"/>
              <a:t> </a:t>
            </a:r>
            <a:r>
              <a:rPr lang="en-US" b="0" baseline="0" dirty="0" err="1"/>
              <a:t>tiền</a:t>
            </a:r>
            <a:r>
              <a:rPr lang="en-US" b="0" baseline="0" dirty="0"/>
              <a:t> </a:t>
            </a:r>
            <a:r>
              <a:rPr lang="en-US" b="0" baseline="0" dirty="0" err="1"/>
              <a:t>giả</a:t>
            </a:r>
            <a:r>
              <a:rPr lang="en-US" b="0" baseline="0" dirty="0"/>
              <a:t> </a:t>
            </a:r>
            <a:r>
              <a:rPr lang="en-US" b="0" baseline="0" dirty="0" err="1"/>
              <a:t>được</a:t>
            </a:r>
            <a:r>
              <a:rPr lang="en-US" b="0" baseline="0" dirty="0"/>
              <a:t> </a:t>
            </a:r>
            <a:r>
              <a:rPr lang="en-US" b="0" baseline="0" dirty="0" err="1"/>
              <a:t>lấy</a:t>
            </a:r>
            <a:r>
              <a:rPr lang="en-US" b="0" baseline="0" dirty="0"/>
              <a:t> </a:t>
            </a:r>
            <a:r>
              <a:rPr lang="en-US" b="0" baseline="0" dirty="0" err="1"/>
              <a:t>ra</a:t>
            </a:r>
            <a:r>
              <a:rPr lang="en-US" b="0" baseline="0" dirty="0"/>
              <a:t> </a:t>
            </a:r>
            <a:r>
              <a:rPr lang="en-US" b="0" baseline="0" dirty="0" err="1"/>
              <a:t>từ</a:t>
            </a:r>
            <a:r>
              <a:rPr lang="en-US" b="0" baseline="0" dirty="0"/>
              <a:t> latent space, D </a:t>
            </a:r>
            <a:r>
              <a:rPr lang="en-US" b="0" baseline="0" dirty="0" err="1"/>
              <a:t>đúng</a:t>
            </a:r>
            <a:r>
              <a:rPr lang="en-US" b="0" baseline="0" dirty="0"/>
              <a:t> </a:t>
            </a:r>
            <a:r>
              <a:rPr lang="en-US" b="0" baseline="0" dirty="0" err="1"/>
              <a:t>vai</a:t>
            </a:r>
            <a:r>
              <a:rPr lang="en-US" b="0" baseline="0" dirty="0"/>
              <a:t> </a:t>
            </a:r>
            <a:r>
              <a:rPr lang="en-US" b="0" baseline="0" dirty="0" err="1"/>
              <a:t>trò</a:t>
            </a:r>
            <a:r>
              <a:rPr lang="en-US" b="0" baseline="0" dirty="0"/>
              <a:t> </a:t>
            </a:r>
            <a:r>
              <a:rPr lang="en-US" b="0" baseline="0" dirty="0" err="1"/>
              <a:t>như</a:t>
            </a:r>
            <a:r>
              <a:rPr lang="en-US" b="0" baseline="0" dirty="0"/>
              <a:t> </a:t>
            </a:r>
            <a:r>
              <a:rPr lang="en-US" b="0" baseline="0" dirty="0" err="1"/>
              <a:t>là</a:t>
            </a:r>
            <a:r>
              <a:rPr lang="en-US" b="0" baseline="0" dirty="0"/>
              <a:t> </a:t>
            </a:r>
            <a:r>
              <a:rPr lang="en-US" b="0" baseline="0" dirty="0" err="1"/>
              <a:t>anh</a:t>
            </a:r>
            <a:r>
              <a:rPr lang="en-US" b="0" baseline="0" dirty="0"/>
              <a:t> </a:t>
            </a:r>
            <a:r>
              <a:rPr lang="en-US" b="0" baseline="0" dirty="0" err="1"/>
              <a:t>cảnh</a:t>
            </a:r>
            <a:r>
              <a:rPr lang="en-US" b="0" baseline="0" dirty="0"/>
              <a:t> </a:t>
            </a:r>
            <a:r>
              <a:rPr lang="en-US" b="0" baseline="0" dirty="0" err="1"/>
              <a:t>sát</a:t>
            </a:r>
            <a:r>
              <a:rPr lang="en-US" b="0" baseline="0" dirty="0"/>
              <a:t>, </a:t>
            </a:r>
            <a:r>
              <a:rPr lang="en-US" b="0" baseline="0" dirty="0" err="1"/>
              <a:t>anh</a:t>
            </a:r>
            <a:r>
              <a:rPr lang="en-US" b="0" baseline="0" dirty="0"/>
              <a:t> D </a:t>
            </a:r>
            <a:r>
              <a:rPr lang="en-US" b="0" baseline="0" dirty="0" err="1"/>
              <a:t>này</a:t>
            </a:r>
            <a:r>
              <a:rPr lang="en-US" b="0" baseline="0" dirty="0"/>
              <a:t> </a:t>
            </a:r>
            <a:r>
              <a:rPr lang="en-US" b="0" baseline="0" dirty="0" err="1"/>
              <a:t>đã</a:t>
            </a:r>
            <a:r>
              <a:rPr lang="en-US" b="0" baseline="0" dirty="0"/>
              <a:t> </a:t>
            </a:r>
            <a:r>
              <a:rPr lang="en-US" b="0" baseline="0" dirty="0" err="1"/>
              <a:t>biết</a:t>
            </a:r>
            <a:r>
              <a:rPr lang="en-US" b="0" baseline="0" dirty="0"/>
              <a:t> </a:t>
            </a:r>
            <a:r>
              <a:rPr lang="en-US" b="0" baseline="0" dirty="0" err="1"/>
              <a:t>đồng</a:t>
            </a:r>
            <a:r>
              <a:rPr lang="en-US" b="0" baseline="0" dirty="0"/>
              <a:t> </a:t>
            </a:r>
            <a:r>
              <a:rPr lang="en-US" b="0" baseline="0" dirty="0" err="1"/>
              <a:t>tiền</a:t>
            </a:r>
            <a:r>
              <a:rPr lang="en-US" b="0" baseline="0" dirty="0"/>
              <a:t> </a:t>
            </a:r>
            <a:r>
              <a:rPr lang="en-US" b="0" baseline="0" dirty="0" err="1"/>
              <a:t>thật</a:t>
            </a:r>
            <a:r>
              <a:rPr lang="en-US" b="0" baseline="0" dirty="0"/>
              <a:t> </a:t>
            </a:r>
            <a:r>
              <a:rPr lang="en-US" b="0" baseline="0" dirty="0" err="1"/>
              <a:t>như</a:t>
            </a:r>
            <a:r>
              <a:rPr lang="en-US" b="0" baseline="0" dirty="0"/>
              <a:t> </a:t>
            </a:r>
            <a:r>
              <a:rPr lang="en-US" b="0" baseline="0" dirty="0" err="1"/>
              <a:t>thế</a:t>
            </a:r>
            <a:r>
              <a:rPr lang="en-US" b="0" baseline="0" dirty="0"/>
              <a:t> </a:t>
            </a:r>
            <a:r>
              <a:rPr lang="en-US" b="0" baseline="0" dirty="0" err="1"/>
              <a:t>nào</a:t>
            </a:r>
            <a:r>
              <a:rPr lang="en-US" b="0" baseline="0" dirty="0"/>
              <a:t> </a:t>
            </a:r>
            <a:r>
              <a:rPr lang="en-US" b="0" baseline="0" dirty="0" err="1"/>
              <a:t>rồi</a:t>
            </a:r>
            <a:r>
              <a:rPr lang="en-US" b="0" baseline="0" dirty="0"/>
              <a:t> </a:t>
            </a:r>
            <a:r>
              <a:rPr lang="en-US" b="0" baseline="0" dirty="0" err="1"/>
              <a:t>và</a:t>
            </a:r>
            <a:r>
              <a:rPr lang="en-US" b="0" baseline="0" dirty="0"/>
              <a:t> </a:t>
            </a:r>
            <a:r>
              <a:rPr lang="en-US" b="0" baseline="0" dirty="0" err="1"/>
              <a:t>nhiệm</a:t>
            </a:r>
            <a:r>
              <a:rPr lang="en-US" b="0" baseline="0" dirty="0"/>
              <a:t> </a:t>
            </a:r>
            <a:r>
              <a:rPr lang="en-US" b="0" baseline="0" dirty="0" err="1"/>
              <a:t>vụ</a:t>
            </a:r>
            <a:r>
              <a:rPr lang="en-US" b="0" baseline="0" dirty="0"/>
              <a:t> </a:t>
            </a:r>
            <a:r>
              <a:rPr lang="en-US" b="0" baseline="0" dirty="0" err="1"/>
              <a:t>của</a:t>
            </a:r>
            <a:r>
              <a:rPr lang="en-US" b="0" baseline="0" dirty="0"/>
              <a:t> </a:t>
            </a:r>
            <a:r>
              <a:rPr lang="en-US" b="0" baseline="0" dirty="0" err="1"/>
              <a:t>anh</a:t>
            </a:r>
            <a:r>
              <a:rPr lang="en-US" b="0" baseline="0" dirty="0"/>
              <a:t> </a:t>
            </a:r>
            <a:r>
              <a:rPr lang="en-US" b="0" baseline="0" dirty="0" err="1"/>
              <a:t>ấy</a:t>
            </a:r>
            <a:r>
              <a:rPr lang="en-US" b="0" baseline="0" dirty="0"/>
              <a:t> </a:t>
            </a:r>
            <a:r>
              <a:rPr lang="en-US" b="0" baseline="0" dirty="0" err="1"/>
              <a:t>là</a:t>
            </a:r>
            <a:r>
              <a:rPr lang="en-US" b="0" baseline="0" dirty="0"/>
              <a:t> </a:t>
            </a:r>
            <a:r>
              <a:rPr lang="en-US" b="0" baseline="0" dirty="0" err="1"/>
              <a:t>phân</a:t>
            </a:r>
            <a:r>
              <a:rPr lang="en-US" b="0" baseline="0" dirty="0"/>
              <a:t> </a:t>
            </a:r>
            <a:r>
              <a:rPr lang="en-US" b="0" baseline="0" dirty="0" err="1"/>
              <a:t>biệt</a:t>
            </a:r>
            <a:r>
              <a:rPr lang="en-US" b="0" baseline="0" dirty="0"/>
              <a:t> </a:t>
            </a:r>
            <a:r>
              <a:rPr lang="en-US" b="0" baseline="0" dirty="0" err="1"/>
              <a:t>nó</a:t>
            </a:r>
            <a:r>
              <a:rPr lang="en-US" b="0" baseline="0" dirty="0"/>
              <a:t>. </a:t>
            </a:r>
            <a:r>
              <a:rPr lang="en-US" b="0" baseline="0" dirty="0" err="1"/>
              <a:t>Nếu</a:t>
            </a:r>
            <a:r>
              <a:rPr lang="en-US" b="0" baseline="0" dirty="0"/>
              <a:t> </a:t>
            </a:r>
            <a:r>
              <a:rPr lang="en-US" b="0" baseline="0" dirty="0" err="1"/>
              <a:t>anh</a:t>
            </a:r>
            <a:r>
              <a:rPr lang="en-US" b="0" baseline="0" dirty="0"/>
              <a:t> ta </a:t>
            </a:r>
            <a:r>
              <a:rPr lang="en-US" b="0" baseline="0" dirty="0" err="1"/>
              <a:t>có</a:t>
            </a:r>
            <a:r>
              <a:rPr lang="en-US" b="0" baseline="0" dirty="0"/>
              <a:t> </a:t>
            </a:r>
            <a:r>
              <a:rPr lang="en-US" b="0" baseline="0" dirty="0" err="1"/>
              <a:t>thể</a:t>
            </a:r>
            <a:r>
              <a:rPr lang="en-US" b="0" baseline="0" dirty="0"/>
              <a:t> </a:t>
            </a:r>
            <a:r>
              <a:rPr lang="en-US" b="0" baseline="0" dirty="0" err="1"/>
              <a:t>phân</a:t>
            </a:r>
            <a:r>
              <a:rPr lang="en-US" b="0" baseline="0" dirty="0"/>
              <a:t> </a:t>
            </a:r>
            <a:r>
              <a:rPr lang="en-US" b="0" baseline="0" dirty="0" err="1"/>
              <a:t>biệt</a:t>
            </a:r>
            <a:r>
              <a:rPr lang="en-US" b="0" baseline="0" dirty="0"/>
              <a:t> </a:t>
            </a:r>
            <a:r>
              <a:rPr lang="en-US" b="0" baseline="0" dirty="0" err="1"/>
              <a:t>được</a:t>
            </a:r>
            <a:r>
              <a:rPr lang="en-US" b="0" baseline="0" dirty="0"/>
              <a:t> </a:t>
            </a:r>
            <a:r>
              <a:rPr lang="en-US" b="0" baseline="0" dirty="0" err="1"/>
              <a:t>thì</a:t>
            </a:r>
            <a:r>
              <a:rPr lang="en-US" b="0" baseline="0" dirty="0"/>
              <a:t> </a:t>
            </a:r>
            <a:r>
              <a:rPr lang="en-US" b="0" baseline="0" dirty="0" err="1"/>
              <a:t>chứng</a:t>
            </a:r>
            <a:r>
              <a:rPr lang="en-US" b="0" baseline="0" dirty="0"/>
              <a:t> </a:t>
            </a:r>
            <a:r>
              <a:rPr lang="en-US" b="0" baseline="0" dirty="0" err="1"/>
              <a:t>tỏ</a:t>
            </a:r>
            <a:r>
              <a:rPr lang="en-US" b="0" baseline="0" dirty="0"/>
              <a:t> </a:t>
            </a:r>
            <a:r>
              <a:rPr lang="en-US" b="0" baseline="0" dirty="0" err="1"/>
              <a:t>anh</a:t>
            </a:r>
            <a:r>
              <a:rPr lang="en-US" b="0" baseline="0" dirty="0"/>
              <a:t> </a:t>
            </a:r>
            <a:r>
              <a:rPr lang="en-US" b="0" baseline="0" dirty="0" err="1"/>
              <a:t>làm</a:t>
            </a:r>
            <a:r>
              <a:rPr lang="en-US" b="0" baseline="0" dirty="0"/>
              <a:t> </a:t>
            </a:r>
            <a:r>
              <a:rPr lang="en-US" b="0" baseline="0" dirty="0" err="1"/>
              <a:t>tiền</a:t>
            </a:r>
            <a:r>
              <a:rPr lang="en-US" b="0" baseline="0" dirty="0"/>
              <a:t> </a:t>
            </a:r>
            <a:r>
              <a:rPr lang="en-US" b="0" baseline="0" dirty="0" err="1"/>
              <a:t>giả</a:t>
            </a:r>
            <a:r>
              <a:rPr lang="en-US" b="0" baseline="0" dirty="0"/>
              <a:t> G </a:t>
            </a:r>
            <a:r>
              <a:rPr lang="en-US" b="0" baseline="0" dirty="0" err="1"/>
              <a:t>làm</a:t>
            </a:r>
            <a:r>
              <a:rPr lang="en-US" b="0" baseline="0" dirty="0"/>
              <a:t> </a:t>
            </a:r>
            <a:r>
              <a:rPr lang="en-US" b="0" baseline="0" dirty="0" err="1"/>
              <a:t>chưa</a:t>
            </a:r>
            <a:r>
              <a:rPr lang="en-US" b="0" baseline="0" dirty="0"/>
              <a:t> </a:t>
            </a:r>
            <a:r>
              <a:rPr lang="en-US" b="0" baseline="0" dirty="0" err="1"/>
              <a:t>đủ</a:t>
            </a:r>
            <a:r>
              <a:rPr lang="en-US" b="0" baseline="0" dirty="0"/>
              <a:t> </a:t>
            </a:r>
            <a:r>
              <a:rPr lang="en-US" b="0" baseline="0" dirty="0" err="1"/>
              <a:t>tốt</a:t>
            </a:r>
            <a:r>
              <a:rPr lang="en-US" b="0" baseline="0" dirty="0"/>
              <a:t> </a:t>
            </a:r>
            <a:r>
              <a:rPr lang="en-US" b="0" baseline="0" dirty="0" err="1"/>
              <a:t>và</a:t>
            </a:r>
            <a:r>
              <a:rPr lang="en-US" b="0" baseline="0" dirty="0"/>
              <a:t> </a:t>
            </a:r>
            <a:r>
              <a:rPr lang="en-US" b="0" baseline="0" dirty="0" err="1"/>
              <a:t>học</a:t>
            </a:r>
            <a:r>
              <a:rPr lang="en-US" b="0" baseline="0" dirty="0"/>
              <a:t> </a:t>
            </a:r>
            <a:r>
              <a:rPr lang="en-US" b="0" baseline="0" dirty="0" err="1"/>
              <a:t>lại</a:t>
            </a:r>
            <a:r>
              <a:rPr lang="en-US" b="0" baseline="0" dirty="0"/>
              <a:t>.</a:t>
            </a:r>
          </a:p>
          <a:p>
            <a:pPr marL="0" marR="0" lvl="0" indent="0" algn="l" defTabSz="917575" rtl="0" eaLnBrk="0" fontAlgn="base" latinLnBrk="1" hangingPunct="0">
              <a:lnSpc>
                <a:spcPct val="100000"/>
              </a:lnSpc>
              <a:spcBef>
                <a:spcPct val="30000"/>
              </a:spcBef>
              <a:spcAft>
                <a:spcPct val="0"/>
              </a:spcAft>
              <a:buClrTx/>
              <a:buSzTx/>
              <a:buFontTx/>
              <a:buNone/>
              <a:tabLst/>
              <a:defRPr/>
            </a:pPr>
            <a:r>
              <a:rPr lang="en-US" b="0" baseline="0" dirty="0" err="1"/>
              <a:t>Quá</a:t>
            </a:r>
            <a:r>
              <a:rPr lang="en-US" b="0" baseline="0" dirty="0"/>
              <a:t> </a:t>
            </a:r>
            <a:r>
              <a:rPr lang="en-US" b="0" baseline="0" dirty="0" err="1"/>
              <a:t>trình</a:t>
            </a:r>
            <a:r>
              <a:rPr lang="en-US" b="0" baseline="0" dirty="0"/>
              <a:t> </a:t>
            </a:r>
            <a:r>
              <a:rPr lang="en-US" b="0" baseline="0" dirty="0" err="1"/>
              <a:t>cứ</a:t>
            </a:r>
            <a:r>
              <a:rPr lang="en-US" b="0" baseline="0" dirty="0"/>
              <a:t> </a:t>
            </a:r>
            <a:r>
              <a:rPr lang="en-US" b="0" baseline="0" dirty="0" err="1"/>
              <a:t>diễn</a:t>
            </a:r>
            <a:r>
              <a:rPr lang="en-US" b="0" baseline="0" dirty="0"/>
              <a:t> </a:t>
            </a:r>
            <a:r>
              <a:rPr lang="en-US" b="0" baseline="0" dirty="0" err="1"/>
              <a:t>ra</a:t>
            </a:r>
            <a:r>
              <a:rPr lang="en-US" b="0" baseline="0" dirty="0"/>
              <a:t> </a:t>
            </a:r>
            <a:r>
              <a:rPr lang="en-US" b="0" baseline="0" dirty="0" err="1"/>
              <a:t>như</a:t>
            </a:r>
            <a:r>
              <a:rPr lang="en-US" b="0" baseline="0" dirty="0"/>
              <a:t> </a:t>
            </a:r>
            <a:r>
              <a:rPr lang="en-US" b="0" baseline="0" dirty="0" err="1"/>
              <a:t>thế</a:t>
            </a:r>
            <a:r>
              <a:rPr lang="en-US" b="0" baseline="0" dirty="0"/>
              <a:t> </a:t>
            </a:r>
            <a:r>
              <a:rPr lang="en-US" b="0" baseline="0" dirty="0" err="1"/>
              <a:t>đến</a:t>
            </a:r>
            <a:r>
              <a:rPr lang="en-US" b="0" baseline="0" dirty="0"/>
              <a:t> </a:t>
            </a:r>
            <a:r>
              <a:rPr lang="en-US" b="0" baseline="0" dirty="0" err="1"/>
              <a:t>kh anh D không thể phân biệt được tiền giả mà tiền thật nữa =&gt; thu được G đủ tốt</a:t>
            </a:r>
            <a:endParaRPr lang="en-US" b="0" dirty="0"/>
          </a:p>
          <a:p>
            <a:endParaRPr lang="en-US" b="1" dirty="0"/>
          </a:p>
          <a:p>
            <a:r>
              <a:rPr lang="en-US" sz="1200" b="1" i="0" u="none" strike="noStrike" cap="none" dirty="0" err="1">
                <a:solidFill>
                  <a:srgbClr val="000000"/>
                </a:solidFill>
                <a:effectLst/>
                <a:latin typeface="Arial"/>
                <a:ea typeface="Arial"/>
                <a:cs typeface="Arial"/>
                <a:sym typeface="Arial"/>
              </a:rPr>
              <a:t>Tóm</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lại</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quá</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trình</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này</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gồm</a:t>
            </a:r>
            <a:r>
              <a:rPr lang="en-US" sz="1200" b="1" i="0" u="none" strike="noStrike" cap="none" dirty="0">
                <a:solidFill>
                  <a:srgbClr val="000000"/>
                </a:solidFill>
                <a:effectLst/>
                <a:latin typeface="Arial"/>
                <a:ea typeface="Arial"/>
                <a:cs typeface="Arial"/>
                <a:sym typeface="Arial"/>
              </a:rPr>
              <a:t>:</a:t>
            </a:r>
          </a:p>
          <a:p>
            <a:pPr lvl="0"/>
            <a:r>
              <a:rPr lang="en-US" sz="1200" b="0" i="0" u="none" strike="noStrike" cap="none" dirty="0">
                <a:solidFill>
                  <a:srgbClr val="000000"/>
                </a:solidFill>
                <a:effectLst/>
                <a:latin typeface="Arial"/>
                <a:ea typeface="Arial"/>
                <a:cs typeface="Arial"/>
                <a:sym typeface="Arial"/>
              </a:rPr>
              <a:t>Generator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lừa</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làm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công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nhận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a:t>
            </a:r>
          </a:p>
          <a:p>
            <a:pPr lvl="0"/>
            <a:r>
              <a:rPr lang="en-US" sz="1200" b="0" i="0" u="none" strike="noStrike" cap="none" dirty="0">
                <a:solidFill>
                  <a:srgbClr val="000000"/>
                </a:solidFill>
                <a:effectLst/>
                <a:latin typeface="Arial"/>
                <a:ea typeface="Arial"/>
                <a:cs typeface="Arial"/>
                <a:sym typeface="Arial"/>
              </a:rPr>
              <a:t>Discriminator </a:t>
            </a:r>
            <a:r>
              <a:rPr lang="en-US" sz="1200" b="0" i="0" u="none" strike="noStrike" cap="none" dirty="0" err="1">
                <a:solidFill>
                  <a:srgbClr val="000000"/>
                </a:solidFill>
                <a:effectLst/>
                <a:latin typeface="Arial"/>
                <a:ea typeface="Arial"/>
                <a:cs typeface="Arial"/>
                <a:sym typeface="Arial"/>
              </a:rPr>
              <a:t>sẽ</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hướng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dẫn</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hơn</a:t>
            </a:r>
            <a:r>
              <a:rPr lang="en-US" sz="1200" b="0" i="0" u="none" strike="noStrike" cap="none" dirty="0">
                <a:solidFill>
                  <a:srgbClr val="000000"/>
                </a:solidFill>
                <a:effectLst/>
                <a:latin typeface="Arial"/>
                <a:ea typeface="Arial"/>
                <a:cs typeface="Arial"/>
                <a:sym typeface="Arial"/>
              </a:rPr>
              <a:t>.</a:t>
            </a:r>
          </a:p>
          <a:p>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6</a:t>
            </a:fld>
            <a:endParaRPr lang="en-US" altLang="ko-KR"/>
          </a:p>
        </p:txBody>
      </p:sp>
    </p:spTree>
    <p:extLst>
      <p:ext uri="{BB962C8B-B14F-4D97-AF65-F5344CB8AC3E}">
        <p14:creationId xmlns:p14="http://schemas.microsoft.com/office/powerpoint/2010/main" val="183921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cap="none" dirty="0" err="1">
                <a:solidFill>
                  <a:srgbClr val="000000"/>
                </a:solidFill>
                <a:effectLst/>
                <a:latin typeface="Arial"/>
                <a:ea typeface="Arial"/>
                <a:cs typeface="Arial"/>
                <a:sym typeface="Arial"/>
              </a:rPr>
              <a:t>Bây</a:t>
            </a:r>
            <a:r>
              <a:rPr lang="en-US" sz="1200" b="0" i="0" u="none" strike="noStrike" cap="none" baseline="0" dirty="0">
                <a:solidFill>
                  <a:srgbClr val="000000"/>
                </a:solidFill>
                <a:effectLst/>
                <a:latin typeface="Arial"/>
                <a:ea typeface="Arial"/>
                <a:cs typeface="Arial"/>
                <a:sym typeface="Arial"/>
              </a:rPr>
              <a:t> h ta </a:t>
            </a:r>
            <a:r>
              <a:rPr lang="en-US" sz="1200" b="0" i="0" u="none" strike="noStrike" cap="none" baseline="0" dirty="0" err="1">
                <a:solidFill>
                  <a:srgbClr val="000000"/>
                </a:solidFill>
                <a:effectLst/>
                <a:latin typeface="Arial"/>
                <a:ea typeface="Arial"/>
                <a:cs typeface="Arial"/>
                <a:sym typeface="Arial"/>
              </a:rPr>
              <a:t>cần</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phải</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viết</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quá</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trình</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huấn</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luyện</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thành</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một</a:t>
            </a:r>
            <a:r>
              <a:rPr lang="en-US" sz="1200" b="0" i="0" u="none" strike="noStrike" cap="none" baseline="0" dirty="0">
                <a:solidFill>
                  <a:srgbClr val="000000"/>
                </a:solidFill>
                <a:effectLst/>
                <a:latin typeface="Arial"/>
                <a:ea typeface="Arial"/>
                <a:cs typeface="Arial"/>
                <a:sym typeface="Arial"/>
              </a:rPr>
              <a:t> function </a:t>
            </a:r>
            <a:r>
              <a:rPr lang="en-US" sz="1200" b="0" i="0" u="none" strike="noStrike" cap="none" baseline="0" dirty="0" err="1">
                <a:solidFill>
                  <a:srgbClr val="000000"/>
                </a:solidFill>
                <a:effectLst/>
                <a:latin typeface="Arial"/>
                <a:ea typeface="Arial"/>
                <a:cs typeface="Arial"/>
                <a:sym typeface="Arial"/>
              </a:rPr>
              <a:t>để</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tối</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ưu</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nó</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thì</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phải</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làm</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sao</a:t>
            </a:r>
            <a:r>
              <a:rPr lang="en-US" sz="1200" b="0" i="0" u="none" strike="noStrike" cap="none" baseline="0" dirty="0">
                <a:solidFill>
                  <a:srgbClr val="000000"/>
                </a:solidFill>
                <a:effectLst/>
                <a:latin typeface="Arial"/>
                <a:ea typeface="Arial"/>
                <a:cs typeface="Arial"/>
                <a:sym typeface="Arial"/>
              </a:rPr>
              <a:t>: </a:t>
            </a:r>
          </a:p>
          <a:p>
            <a:r>
              <a:rPr lang="en-US" sz="1200" b="0" i="0" u="none" strike="noStrike" cap="none" baseline="0" dirty="0" err="1">
                <a:solidFill>
                  <a:srgbClr val="000000"/>
                </a:solidFill>
                <a:effectLst/>
                <a:latin typeface="Arial"/>
                <a:ea typeface="Arial"/>
                <a:cs typeface="Arial"/>
                <a:sym typeface="Arial"/>
              </a:rPr>
              <a:t>Trong</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đó</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quá</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trình</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huấn</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luyện</a:t>
            </a:r>
            <a:r>
              <a:rPr lang="en-US" sz="1200" b="0" i="0" u="none" strike="noStrike" cap="none" baseline="0" dirty="0">
                <a:solidFill>
                  <a:srgbClr val="000000"/>
                </a:solidFill>
                <a:effectLst/>
                <a:latin typeface="Arial"/>
                <a:ea typeface="Arial"/>
                <a:cs typeface="Arial"/>
                <a:sym typeface="Arial"/>
              </a:rPr>
              <a:t> D </a:t>
            </a:r>
            <a:r>
              <a:rPr lang="en-US" sz="1200" b="0" i="0" u="none" strike="noStrike" cap="none" baseline="0" dirty="0" err="1">
                <a:solidFill>
                  <a:srgbClr val="000000"/>
                </a:solidFill>
                <a:effectLst/>
                <a:latin typeface="Arial"/>
                <a:ea typeface="Arial"/>
                <a:cs typeface="Arial"/>
                <a:sym typeface="Arial"/>
              </a:rPr>
              <a:t>muốn</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tối</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đa</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hóa</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kì</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vọng</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khi</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mà</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dữ</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liệu</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đầu</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vào</a:t>
            </a:r>
            <a:r>
              <a:rPr lang="en-US" sz="1200" b="0" i="0" u="none" strike="noStrike" cap="none" baseline="0" dirty="0">
                <a:solidFill>
                  <a:srgbClr val="000000"/>
                </a:solidFill>
                <a:effectLst/>
                <a:latin typeface="Arial"/>
                <a:ea typeface="Arial"/>
                <a:cs typeface="Arial"/>
                <a:sym typeface="Arial"/>
              </a:rPr>
              <a:t> D </a:t>
            </a:r>
            <a:r>
              <a:rPr lang="en-US" sz="1200" b="0" i="0" u="none" strike="noStrike" cap="none" baseline="0" dirty="0" err="1">
                <a:solidFill>
                  <a:srgbClr val="000000"/>
                </a:solidFill>
                <a:effectLst/>
                <a:latin typeface="Arial"/>
                <a:ea typeface="Arial"/>
                <a:cs typeface="Arial"/>
                <a:sym typeface="Arial"/>
              </a:rPr>
              <a:t>là</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dữ</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liệu</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thật</a:t>
            </a:r>
            <a:endParaRPr lang="en-US" sz="1200" b="0" i="0" u="none" strike="noStrike" cap="none" baseline="0" dirty="0">
              <a:solidFill>
                <a:srgbClr val="000000"/>
              </a:solidFill>
              <a:effectLst/>
              <a:latin typeface="Arial"/>
              <a:ea typeface="Arial"/>
              <a:cs typeface="Arial"/>
              <a:sym typeface="Arial"/>
            </a:endParaRPr>
          </a:p>
          <a:p>
            <a:r>
              <a:rPr lang="en-US" sz="1200" b="0" i="0" u="none" strike="noStrike" cap="none" baseline="0" dirty="0" err="1">
                <a:solidFill>
                  <a:srgbClr val="000000"/>
                </a:solidFill>
                <a:effectLst/>
                <a:latin typeface="Arial"/>
                <a:ea typeface="Arial"/>
                <a:cs typeface="Arial"/>
                <a:sym typeface="Arial"/>
              </a:rPr>
              <a:t>Trong</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khi</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đó</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quá</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trình</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huấn</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luyện</a:t>
            </a:r>
            <a:r>
              <a:rPr lang="en-US" sz="1200" b="0" i="0" u="none" strike="noStrike" cap="none" baseline="0" dirty="0">
                <a:solidFill>
                  <a:srgbClr val="000000"/>
                </a:solidFill>
                <a:effectLst/>
                <a:latin typeface="Arial"/>
                <a:ea typeface="Arial"/>
                <a:cs typeface="Arial"/>
                <a:sym typeface="Arial"/>
              </a:rPr>
              <a:t> G </a:t>
            </a:r>
            <a:r>
              <a:rPr lang="en-US" sz="1200" b="0" i="0" u="none" strike="noStrike" cap="none" baseline="0" dirty="0" err="1">
                <a:solidFill>
                  <a:srgbClr val="000000"/>
                </a:solidFill>
                <a:effectLst/>
                <a:latin typeface="Arial"/>
                <a:ea typeface="Arial"/>
                <a:cs typeface="Arial"/>
                <a:sym typeface="Arial"/>
              </a:rPr>
              <a:t>lại</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muốn</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tối</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thiểu</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hóa</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kì</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vọng</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dữ</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liệu</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đầu</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vào</a:t>
            </a:r>
            <a:r>
              <a:rPr lang="en-US" sz="1200" b="0" i="0" u="none" strike="noStrike" cap="none" baseline="0" dirty="0">
                <a:solidFill>
                  <a:srgbClr val="000000"/>
                </a:solidFill>
                <a:effectLst/>
                <a:latin typeface="Arial"/>
                <a:ea typeface="Arial"/>
                <a:cs typeface="Arial"/>
                <a:sym typeface="Arial"/>
              </a:rPr>
              <a:t> D </a:t>
            </a:r>
            <a:r>
              <a:rPr lang="en-US" sz="1200" b="0" i="0" u="none" strike="noStrike" cap="none" baseline="0" dirty="0" err="1">
                <a:solidFill>
                  <a:srgbClr val="000000"/>
                </a:solidFill>
                <a:effectLst/>
                <a:latin typeface="Arial"/>
                <a:ea typeface="Arial"/>
                <a:cs typeface="Arial"/>
                <a:sym typeface="Arial"/>
              </a:rPr>
              <a:t>là</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dữ</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liệu</a:t>
            </a:r>
            <a:r>
              <a:rPr lang="en-US" sz="1200" b="0" i="0" u="none" strike="noStrike" cap="none" baseline="0" dirty="0">
                <a:solidFill>
                  <a:srgbClr val="000000"/>
                </a:solidFill>
                <a:effectLst/>
                <a:latin typeface="Arial"/>
                <a:ea typeface="Arial"/>
                <a:cs typeface="Arial"/>
                <a:sym typeface="Arial"/>
              </a:rPr>
              <a:t> sample, </a:t>
            </a:r>
            <a:r>
              <a:rPr lang="en-US" sz="1200" b="0" i="0" u="none" strike="noStrike" cap="none" baseline="0" dirty="0" err="1">
                <a:solidFill>
                  <a:srgbClr val="000000"/>
                </a:solidFill>
                <a:effectLst/>
                <a:latin typeface="Arial"/>
                <a:ea typeface="Arial"/>
                <a:cs typeface="Arial"/>
                <a:sym typeface="Arial"/>
              </a:rPr>
              <a:t>để</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cố</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gắng</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đánh</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lừa</a:t>
            </a:r>
            <a:r>
              <a:rPr lang="en-US" sz="1200" b="0" i="0" u="none" strike="noStrike" cap="none" baseline="0" dirty="0">
                <a:solidFill>
                  <a:srgbClr val="000000"/>
                </a:solidFill>
                <a:effectLst/>
                <a:latin typeface="Arial"/>
                <a:ea typeface="Arial"/>
                <a:cs typeface="Arial"/>
                <a:sym typeface="Arial"/>
              </a:rPr>
              <a:t> D</a:t>
            </a:r>
            <a:endParaRPr lang="en-US" sz="1200" b="0" i="0" u="none" strike="noStrike" cap="none" dirty="0">
              <a:solidFill>
                <a:srgbClr val="000000"/>
              </a:solidFill>
              <a:effectLst/>
              <a:latin typeface="Arial"/>
              <a:ea typeface="Arial"/>
              <a:cs typeface="Arial"/>
              <a:sym typeface="Arial"/>
            </a:endParaRPr>
          </a:p>
          <a:p>
            <a:endParaRPr lang="en-US" sz="1200" b="0" i="0" u="none" strike="noStrike" cap="none" dirty="0">
              <a:solidFill>
                <a:srgbClr val="000000"/>
              </a:solidFill>
              <a:effectLst/>
              <a:latin typeface="Arial"/>
              <a:ea typeface="Arial"/>
              <a:cs typeface="Arial"/>
              <a:sym typeface="Arial"/>
            </a:endParaRPr>
          </a:p>
          <a:p>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số</a:t>
            </a:r>
            <a:r>
              <a:rPr lang="en-US" sz="1200" b="0" i="0" u="none" strike="noStrike" cap="none" dirty="0">
                <a:solidFill>
                  <a:srgbClr val="000000"/>
                </a:solidFill>
                <a:effectLst/>
                <a:latin typeface="Arial"/>
                <a:ea typeface="Arial"/>
                <a:cs typeface="Arial"/>
                <a:sym typeface="Arial"/>
              </a:rPr>
              <a:t> V(D,G):</a:t>
            </a:r>
          </a:p>
          <a:p>
            <a:pPr lvl="0"/>
            <a:r>
              <a:rPr lang="en-US" sz="1200" b="0" i="0" u="none" strike="noStrike" cap="none" dirty="0">
                <a:solidFill>
                  <a:srgbClr val="000000"/>
                </a:solidFill>
                <a:effectLst/>
                <a:latin typeface="Arial"/>
                <a:ea typeface="Arial"/>
                <a:cs typeface="Arial"/>
                <a:sym typeface="Arial"/>
              </a:rPr>
              <a:t>𝐸_(𝑥~𝑝_𝑑𝑎𝑡𝑎 (𝑥) ) </a:t>
            </a:r>
            <a:r>
              <a:rPr lang="en-US" sz="1200" b="0" i="0" u="none" strike="noStrike" cap="none" dirty="0">
                <a:solidFill>
                  <a:srgbClr val="000000"/>
                </a:solidFill>
                <a:effectLst/>
                <a:latin typeface="Arial"/>
                <a:cs typeface="Arial"/>
                <a:sym typeface="Arial"/>
              </a:rPr>
              <a:t>[</a:t>
            </a:r>
            <a:r>
              <a:rPr lang="en-US" sz="1200" b="0" i="0" u="none" strike="noStrike" cap="none" dirty="0">
                <a:solidFill>
                  <a:srgbClr val="000000"/>
                </a:solidFill>
                <a:effectLst/>
                <a:latin typeface="Arial"/>
                <a:ea typeface="Arial"/>
                <a:cs typeface="Arial"/>
                <a:sym typeface="Arial"/>
              </a:rPr>
              <a:t>log⁡𝐷(𝑥) ] :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vọng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training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này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training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chính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a:t>
            </a:r>
          </a:p>
          <a:p>
            <a:pPr lvl="0"/>
            <a:r>
              <a:rPr lang="en-US" sz="1200" b="0" i="0" u="none" strike="noStrike" cap="none" dirty="0">
                <a:solidFill>
                  <a:srgbClr val="000000"/>
                </a:solidFill>
                <a:effectLst/>
                <a:latin typeface="Arial"/>
                <a:ea typeface="Arial"/>
                <a:cs typeface="Arial"/>
                <a:sym typeface="Arial"/>
              </a:rPr>
              <a:t>𝐸_(𝑧~𝑝_𝑑𝑎𝑡𝑎 (𝑧) ) </a:t>
            </a:r>
            <a:r>
              <a:rPr lang="en-US" sz="1200" b="0" i="0" u="none" strike="noStrike" cap="none" dirty="0">
                <a:solidFill>
                  <a:srgbClr val="000000"/>
                </a:solidFill>
                <a:effectLst/>
                <a:latin typeface="Arial"/>
                <a:cs typeface="Arial"/>
                <a:sym typeface="Arial"/>
              </a:rPr>
              <a:t>[</a:t>
            </a:r>
            <a:r>
              <a:rPr lang="en-US" sz="1200" b="0" i="0" u="none" strike="noStrike" cap="none" dirty="0">
                <a:solidFill>
                  <a:srgbClr val="000000"/>
                </a:solidFill>
                <a:effectLst/>
                <a:latin typeface="Arial"/>
                <a:ea typeface="Arial"/>
                <a:cs typeface="Arial"/>
                <a:sym typeface="Arial"/>
              </a:rPr>
              <a:t>log⁡〖(1−𝐷(𝐺(𝑧)))〗 ] :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vọng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a:t>
            </a:r>
            <a:r>
              <a:rPr lang="en-US" sz="1200" b="0" i="0" u="none" strike="noStrike" cap="none" baseline="-25000" dirty="0" err="1">
                <a:solidFill>
                  <a:srgbClr val="000000"/>
                </a:solidFill>
                <a:effectLst/>
                <a:latin typeface="Arial"/>
                <a:ea typeface="Arial"/>
                <a:cs typeface="Arial"/>
                <a:sym typeface="Arial"/>
              </a:rPr>
              <a:t>z</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chính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a:t>
            </a:r>
          </a:p>
          <a:p>
            <a:pPr lvl="0"/>
            <a:endParaRPr lang="en-US" sz="1200" b="0" i="0" u="none" strike="noStrike" cap="none" dirty="0">
              <a:solidFill>
                <a:srgbClr val="000000"/>
              </a:solidFill>
              <a:effectLst/>
              <a:latin typeface="Arial"/>
              <a:ea typeface="Arial"/>
              <a:cs typeface="Arial"/>
              <a:sym typeface="Arial"/>
            </a:endParaRPr>
          </a:p>
          <a:p>
            <a:r>
              <a:rPr lang="en-US" sz="1200" b="0" i="0" u="none" strike="noStrike" cap="none" dirty="0" err="1">
                <a:solidFill>
                  <a:srgbClr val="000000"/>
                </a:solidFill>
                <a:effectLst/>
                <a:latin typeface="Arial"/>
                <a:ea typeface="Arial"/>
                <a:cs typeface="Arial"/>
                <a:sym typeface="Arial"/>
              </a:rPr>
              <a:t>Tổng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thể</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maximize V(D,G)  </a:t>
            </a:r>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khi</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lại</a:t>
            </a:r>
            <a:r>
              <a:rPr lang="en-US" sz="1200" b="0" i="0" u="none" strike="noStrike" cap="none" dirty="0">
                <a:solidFill>
                  <a:srgbClr val="000000"/>
                </a:solidFill>
                <a:effectLst/>
                <a:latin typeface="Arial"/>
                <a:ea typeface="Arial"/>
                <a:cs typeface="Arial"/>
                <a:sym typeface="Arial"/>
              </a:rPr>
              <a:t>.</a:t>
            </a:r>
          </a:p>
          <a:p>
            <a:endParaRPr lang="en-US" sz="1200" b="0" i="0" u="none" strike="noStrike" cap="none" dirty="0">
              <a:solidFill>
                <a:srgbClr val="000000"/>
              </a:solidFill>
              <a:effectLst/>
              <a:latin typeface="Arial"/>
              <a:ea typeface="Arial"/>
              <a:cs typeface="Arial"/>
              <a:sym typeface="Arial"/>
            </a:endParaRPr>
          </a:p>
          <a:p>
            <a:r>
              <a:rPr lang="en-US" sz="1200" b="0" i="0" u="none" strike="noStrike" cap="none" dirty="0">
                <a:solidFill>
                  <a:srgbClr val="000000"/>
                </a:solidFill>
                <a:effectLst/>
                <a:latin typeface="Arial"/>
                <a:ea typeface="Arial"/>
                <a:cs typeface="Arial"/>
                <a:sym typeface="Arial"/>
              </a:rPr>
              <a:t>Kì vọng: giá trị TB có thể xảy ra trong lần thử tiếp theo  </a:t>
            </a:r>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7</a:t>
            </a:fld>
            <a:endParaRPr lang="en-US" altLang="ko-K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GANs</a:t>
            </a:r>
            <a:r>
              <a:rPr lang="en-US" baseline="0" dirty="0"/>
              <a:t> </a:t>
            </a:r>
            <a:r>
              <a:rPr lang="en-US" baseline="0" dirty="0" err="1"/>
              <a:t>có</a:t>
            </a:r>
            <a:r>
              <a:rPr lang="en-US" baseline="0" dirty="0"/>
              <a:t> </a:t>
            </a:r>
            <a:r>
              <a:rPr lang="en-US" baseline="0" dirty="0" err="1"/>
              <a:t>tiềm</a:t>
            </a:r>
            <a:r>
              <a:rPr lang="en-US" baseline="0" dirty="0"/>
              <a:t> </a:t>
            </a:r>
            <a:r>
              <a:rPr lang="en-US" baseline="0" dirty="0" err="1"/>
              <a:t>năng</a:t>
            </a:r>
            <a:r>
              <a:rPr lang="en-US" baseline="0" dirty="0"/>
              <a:t> </a:t>
            </a:r>
            <a:r>
              <a:rPr lang="en-US" baseline="0" dirty="0" err="1"/>
              <a:t>rất</a:t>
            </a:r>
            <a:r>
              <a:rPr lang="en-US" baseline="0" dirty="0"/>
              <a:t> </a:t>
            </a:r>
            <a:r>
              <a:rPr lang="en-US" baseline="0" dirty="0" err="1"/>
              <a:t>lớn</a:t>
            </a:r>
            <a:r>
              <a:rPr lang="en-US" baseline="0" dirty="0"/>
              <a:t>, </a:t>
            </a:r>
            <a:r>
              <a:rPr lang="en-US" baseline="0" dirty="0" err="1"/>
              <a:t>vì</a:t>
            </a:r>
            <a:r>
              <a:rPr lang="en-US" baseline="0" dirty="0"/>
              <a:t> </a:t>
            </a:r>
            <a:r>
              <a:rPr lang="en-US" baseline="0" dirty="0" err="1"/>
              <a:t>khả</a:t>
            </a:r>
            <a:r>
              <a:rPr lang="en-US" baseline="0" dirty="0"/>
              <a:t> </a:t>
            </a:r>
            <a:r>
              <a:rPr lang="en-US" baseline="0" dirty="0" err="1"/>
              <a:t>năng</a:t>
            </a:r>
            <a:r>
              <a:rPr lang="en-US" baseline="0" dirty="0"/>
              <a:t> “capture” </a:t>
            </a:r>
            <a:r>
              <a:rPr lang="en-US" baseline="0" dirty="0" err="1"/>
              <a:t>được</a:t>
            </a:r>
            <a:r>
              <a:rPr lang="en-US" baseline="0" dirty="0"/>
              <a:t> </a:t>
            </a:r>
            <a:r>
              <a:rPr lang="en-US" baseline="0" dirty="0" err="1"/>
              <a:t>phân</a:t>
            </a:r>
            <a:r>
              <a:rPr lang="en-US" baseline="0" dirty="0"/>
              <a:t> </a:t>
            </a:r>
            <a:r>
              <a:rPr lang="en-US" baseline="0" dirty="0" err="1"/>
              <a:t>phối</a:t>
            </a:r>
            <a:r>
              <a:rPr lang="en-US" baseline="0" dirty="0"/>
              <a:t> </a:t>
            </a:r>
            <a:r>
              <a:rPr lang="en-US" baseline="0" dirty="0" err="1"/>
              <a:t>của</a:t>
            </a:r>
            <a:r>
              <a:rPr lang="en-US" baseline="0" dirty="0"/>
              <a:t> </a:t>
            </a:r>
            <a:r>
              <a:rPr lang="en-US" baseline="0" dirty="0" err="1"/>
              <a:t>rất</a:t>
            </a:r>
            <a:r>
              <a:rPr lang="en-US" baseline="0" dirty="0"/>
              <a:t> </a:t>
            </a:r>
            <a:r>
              <a:rPr lang="en-US" baseline="0" dirty="0" err="1"/>
              <a:t>nhiều</a:t>
            </a:r>
            <a:r>
              <a:rPr lang="en-US" baseline="0" dirty="0"/>
              <a:t> </a:t>
            </a:r>
            <a:r>
              <a:rPr lang="en-US" baseline="0" dirty="0" err="1"/>
              <a:t>kiểu</a:t>
            </a:r>
            <a:r>
              <a:rPr lang="en-US" baseline="0" dirty="0"/>
              <a:t> </a:t>
            </a:r>
            <a:r>
              <a:rPr lang="en-US" baseline="0" dirty="0" err="1"/>
              <a:t>phân</a:t>
            </a:r>
            <a:r>
              <a:rPr lang="en-US" baseline="0" dirty="0"/>
              <a:t> </a:t>
            </a:r>
            <a:r>
              <a:rPr lang="en-US" baseline="0" dirty="0" err="1"/>
              <a:t>phối</a:t>
            </a:r>
            <a:r>
              <a:rPr lang="en-US" baseline="0" dirty="0"/>
              <a:t> </a:t>
            </a:r>
            <a:r>
              <a:rPr lang="en-US" baseline="0" dirty="0" err="1"/>
              <a:t>của</a:t>
            </a:r>
            <a:r>
              <a:rPr lang="en-US" baseline="0" dirty="0"/>
              <a:t> </a:t>
            </a:r>
            <a:r>
              <a:rPr lang="en-US" baseline="0" dirty="0" err="1"/>
              <a:t>dữ</a:t>
            </a:r>
            <a:r>
              <a:rPr lang="en-US" baseline="0" dirty="0"/>
              <a:t> </a:t>
            </a:r>
            <a:r>
              <a:rPr lang="en-US" baseline="0" dirty="0" err="1"/>
              <a:t>liệu</a:t>
            </a:r>
            <a:endParaRPr lang="en-US" baseline="0" dirty="0"/>
          </a:p>
          <a:p>
            <a:r>
              <a:rPr lang="en-US" dirty="0" err="1"/>
              <a:t>Trong</a:t>
            </a:r>
            <a:r>
              <a:rPr lang="en-US" baseline="0" dirty="0"/>
              <a:t> </a:t>
            </a:r>
            <a:r>
              <a:rPr lang="en-US" baseline="0" dirty="0" err="1"/>
              <a:t>lớp</a:t>
            </a:r>
            <a:r>
              <a:rPr lang="en-US" baseline="0" dirty="0"/>
              <a:t> </a:t>
            </a:r>
            <a:r>
              <a:rPr lang="en-US" baseline="0" dirty="0" err="1"/>
              <a:t>bài</a:t>
            </a:r>
            <a:r>
              <a:rPr lang="en-US" baseline="0" dirty="0"/>
              <a:t> </a:t>
            </a:r>
            <a:r>
              <a:rPr lang="en-US" baseline="0" dirty="0" err="1"/>
              <a:t>toán</a:t>
            </a:r>
            <a:r>
              <a:rPr lang="en-US" baseline="0" dirty="0"/>
              <a:t> chuyển đổi (translation), hoặc sinh dữ liệu (generation) trong chữ viết tay hay thú vị hơn là cả một bản nhạc</a:t>
            </a:r>
          </a:p>
          <a:p>
            <a:endParaRPr lang="en-US" baseline="0" dirty="0"/>
          </a:p>
          <a:p>
            <a:r>
              <a:rPr lang="en-US" baseline="0" dirty="0"/>
              <a:t>Ngoài ra Gan được ứng dung trong các lĩnh vực cần độ chính xác cao như y tế.</a:t>
            </a:r>
          </a:p>
          <a:p>
            <a:r>
              <a:rPr lang="en-US" baseline="0" dirty="0"/>
              <a:t>Dưới đây là ảnh convert từ ảnh MRI thành ảnh CT  </a:t>
            </a:r>
          </a:p>
          <a:p>
            <a:endParaRPr lang="en-US" dirty="0"/>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8</a:t>
            </a:fld>
            <a:endParaRPr lang="en-US" altLang="ko-KR"/>
          </a:p>
        </p:txBody>
      </p:sp>
    </p:spTree>
    <p:extLst>
      <p:ext uri="{BB962C8B-B14F-4D97-AF65-F5344CB8AC3E}">
        <p14:creationId xmlns:p14="http://schemas.microsoft.com/office/powerpoint/2010/main" val="4020580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Định</a:t>
            </a:r>
            <a:r>
              <a:rPr lang="en-US" b="1" dirty="0"/>
              <a:t> </a:t>
            </a:r>
            <a:r>
              <a:rPr lang="en-US" b="1" dirty="0" err="1"/>
              <a:t>nghĩa</a:t>
            </a:r>
            <a:r>
              <a:rPr lang="en-US" b="1" dirty="0"/>
              <a:t> </a:t>
            </a:r>
            <a:r>
              <a:rPr lang="en-US" b="1" dirty="0" err="1"/>
              <a:t>siêu</a:t>
            </a:r>
            <a:r>
              <a:rPr lang="en-US" b="1" dirty="0"/>
              <a:t> </a:t>
            </a:r>
            <a:r>
              <a:rPr lang="en-US" b="1" dirty="0" err="1"/>
              <a:t>phân</a:t>
            </a:r>
            <a:r>
              <a:rPr lang="en-US" b="1" dirty="0"/>
              <a:t> </a:t>
            </a:r>
            <a:r>
              <a:rPr lang="en-US" b="1" dirty="0" err="1"/>
              <a:t>giải</a:t>
            </a:r>
            <a:r>
              <a:rPr lang="en-US" b="1" dirty="0"/>
              <a:t> </a:t>
            </a:r>
            <a:r>
              <a:rPr lang="en-US" b="1" dirty="0" err="1"/>
              <a:t>ảnh</a:t>
            </a:r>
            <a:r>
              <a:rPr lang="en-US" b="1" dirty="0"/>
              <a:t>: </a:t>
            </a:r>
            <a:r>
              <a:rPr lang="en-US" b="0" dirty="0" err="1"/>
              <a:t>Là</a:t>
            </a:r>
            <a:r>
              <a:rPr lang="en-US" b="0" dirty="0"/>
              <a:t> </a:t>
            </a:r>
            <a:r>
              <a:rPr lang="en-US" b="0" dirty="0" err="1"/>
              <a:t>nói</a:t>
            </a:r>
            <a:r>
              <a:rPr lang="en-US" b="0" dirty="0"/>
              <a:t> </a:t>
            </a:r>
            <a:r>
              <a:rPr lang="en-US" b="0" dirty="0" err="1"/>
              <a:t>đến</a:t>
            </a:r>
            <a:r>
              <a:rPr lang="en-US" b="0" dirty="0"/>
              <a:t> </a:t>
            </a:r>
            <a:r>
              <a:rPr lang="en-US" b="0" dirty="0" err="1"/>
              <a:t>nhóm</a:t>
            </a:r>
            <a:r>
              <a:rPr lang="en-US" b="0" dirty="0"/>
              <a:t> </a:t>
            </a:r>
            <a:r>
              <a:rPr lang="en-US" b="0" dirty="0" err="1"/>
              <a:t>phương</a:t>
            </a:r>
            <a:r>
              <a:rPr lang="en-US" b="0" dirty="0"/>
              <a:t> </a:t>
            </a:r>
            <a:r>
              <a:rPr lang="en-US" b="0" dirty="0" err="1"/>
              <a:t>pháp</a:t>
            </a:r>
            <a:r>
              <a:rPr lang="en-US" b="0" dirty="0"/>
              <a:t> </a:t>
            </a:r>
            <a:r>
              <a:rPr lang="en-US" b="0" dirty="0" err="1"/>
              <a:t>sử</a:t>
            </a:r>
            <a:r>
              <a:rPr lang="en-US" b="0" dirty="0"/>
              <a:t> </a:t>
            </a:r>
            <a:r>
              <a:rPr lang="en-US" b="0" dirty="0" err="1"/>
              <a:t>dụng</a:t>
            </a:r>
            <a:r>
              <a:rPr lang="en-US" b="0" dirty="0"/>
              <a:t> </a:t>
            </a:r>
            <a:r>
              <a:rPr lang="en-US" b="0" dirty="0" err="1"/>
              <a:t>phần</a:t>
            </a:r>
            <a:r>
              <a:rPr lang="en-US" b="0" dirty="0"/>
              <a:t> </a:t>
            </a:r>
            <a:r>
              <a:rPr lang="en-US" b="0" dirty="0" err="1"/>
              <a:t>mềm nhằm</a:t>
            </a:r>
            <a:r>
              <a:rPr lang="en-US" b="0" dirty="0"/>
              <a:t> </a:t>
            </a:r>
            <a:r>
              <a:rPr lang="en-US" b="0" dirty="0" err="1"/>
              <a:t>nâng</a:t>
            </a:r>
            <a:r>
              <a:rPr lang="en-US" b="0" dirty="0"/>
              <a:t> </a:t>
            </a:r>
            <a:r>
              <a:rPr lang="en-US" b="0" dirty="0" err="1"/>
              <a:t>cao</a:t>
            </a:r>
            <a:r>
              <a:rPr lang="en-US" b="0" dirty="0"/>
              <a:t> </a:t>
            </a:r>
            <a:r>
              <a:rPr lang="en-US" b="0" dirty="0" err="1"/>
              <a:t>độ</a:t>
            </a:r>
            <a:r>
              <a:rPr lang="en-US" b="0" dirty="0"/>
              <a:t> </a:t>
            </a:r>
            <a:r>
              <a:rPr lang="en-US" b="0" dirty="0" err="1"/>
              <a:t>phân</a:t>
            </a:r>
            <a:r>
              <a:rPr lang="en-US" b="0" dirty="0"/>
              <a:t> </a:t>
            </a:r>
            <a:r>
              <a:rPr lang="en-US" b="0" dirty="0" err="1"/>
              <a:t>giải</a:t>
            </a:r>
            <a:r>
              <a:rPr lang="en-US" b="0" dirty="0"/>
              <a:t> </a:t>
            </a:r>
            <a:r>
              <a:rPr lang="en-US" b="0" dirty="0" err="1"/>
              <a:t>ảnh</a:t>
            </a:r>
            <a:r>
              <a:rPr lang="en-US" b="0" dirty="0"/>
              <a:t> (</a:t>
            </a:r>
            <a:r>
              <a:rPr lang="en-US" b="0" dirty="0" err="1"/>
              <a:t>tăng</a:t>
            </a:r>
            <a:r>
              <a:rPr lang="en-US" b="0" dirty="0"/>
              <a:t> </a:t>
            </a:r>
            <a:r>
              <a:rPr lang="en-US" b="0" dirty="0" err="1"/>
              <a:t>kích</a:t>
            </a:r>
            <a:r>
              <a:rPr lang="en-US" b="0" dirty="0"/>
              <a:t> </a:t>
            </a:r>
            <a:r>
              <a:rPr lang="en-US" b="0" dirty="0" err="1"/>
              <a:t>thước</a:t>
            </a:r>
            <a:r>
              <a:rPr lang="en-US" b="0" dirty="0"/>
              <a:t> </a:t>
            </a:r>
            <a:r>
              <a:rPr lang="en-US" b="0" dirty="0" err="1"/>
              <a:t>ảnh</a:t>
            </a:r>
            <a:r>
              <a:rPr lang="en-US" b="0" dirty="0"/>
              <a:t>), </a:t>
            </a:r>
            <a:r>
              <a:rPr lang="en-US" b="0" dirty="0" err="1"/>
              <a:t>hầu</a:t>
            </a:r>
            <a:r>
              <a:rPr lang="en-US" b="0" dirty="0"/>
              <a:t> </a:t>
            </a:r>
            <a:r>
              <a:rPr lang="en-US" b="0" dirty="0" err="1"/>
              <a:t>hết</a:t>
            </a:r>
            <a:r>
              <a:rPr lang="en-US" b="0" dirty="0"/>
              <a:t> </a:t>
            </a:r>
            <a:r>
              <a:rPr lang="en-US" b="0" dirty="0" err="1"/>
              <a:t>các</a:t>
            </a:r>
            <a:r>
              <a:rPr lang="en-US" b="0" dirty="0"/>
              <a:t> </a:t>
            </a:r>
            <a:r>
              <a:rPr lang="en-US" b="0" dirty="0" err="1"/>
              <a:t>phương</a:t>
            </a:r>
            <a:r>
              <a:rPr lang="en-US" b="0" dirty="0"/>
              <a:t> </a:t>
            </a:r>
            <a:r>
              <a:rPr lang="en-US" b="0" dirty="0" err="1"/>
              <a:t>pháp</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ảnh</a:t>
            </a:r>
            <a:r>
              <a:rPr lang="en-US" b="0" dirty="0"/>
              <a:t> </a:t>
            </a:r>
            <a:r>
              <a:rPr lang="en-US" b="0" dirty="0" err="1"/>
              <a:t>dựa</a:t>
            </a:r>
            <a:r>
              <a:rPr lang="en-US" b="0" dirty="0"/>
              <a:t> </a:t>
            </a:r>
            <a:r>
              <a:rPr lang="en-US" b="0" dirty="0" err="1"/>
              <a:t>trên</a:t>
            </a:r>
            <a:r>
              <a:rPr lang="en-US" b="0" dirty="0"/>
              <a:t> </a:t>
            </a:r>
            <a:r>
              <a:rPr lang="en-US" b="0" dirty="0" err="1"/>
              <a:t>việc</a:t>
            </a:r>
            <a:r>
              <a:rPr lang="en-US" b="0" dirty="0"/>
              <a:t> </a:t>
            </a:r>
            <a:r>
              <a:rPr lang="en-US" b="0" dirty="0" err="1"/>
              <a:t>từ</a:t>
            </a:r>
            <a:r>
              <a:rPr lang="en-US" b="0" dirty="0"/>
              <a:t> </a:t>
            </a:r>
            <a:r>
              <a:rPr lang="en-US" b="0" dirty="0" err="1"/>
              <a:t>một</a:t>
            </a:r>
            <a:r>
              <a:rPr lang="en-US" b="0" dirty="0"/>
              <a:t> </a:t>
            </a:r>
            <a:r>
              <a:rPr lang="en-US" b="0" dirty="0" err="1"/>
              <a:t>hoặc</a:t>
            </a:r>
            <a:r>
              <a:rPr lang="en-US" b="0" dirty="0"/>
              <a:t> </a:t>
            </a:r>
            <a:r>
              <a:rPr lang="en-US" b="0" dirty="0" err="1"/>
              <a:t>một</a:t>
            </a:r>
            <a:r>
              <a:rPr lang="en-US" b="0" dirty="0"/>
              <a:t> </a:t>
            </a:r>
            <a:r>
              <a:rPr lang="en-US" b="0" dirty="0" err="1"/>
              <a:t>vài</a:t>
            </a:r>
            <a:r>
              <a:rPr lang="en-US" b="0" dirty="0"/>
              <a:t> </a:t>
            </a:r>
            <a:r>
              <a:rPr lang="en-US" b="0" baseline="0" dirty="0" err="1"/>
              <a:t>đ</a:t>
            </a:r>
            <a:r>
              <a:rPr lang="en-US" b="0" dirty="0" err="1"/>
              <a:t>iểm</a:t>
            </a:r>
            <a:r>
              <a:rPr lang="en-US" b="0" dirty="0"/>
              <a:t> </a:t>
            </a:r>
            <a:r>
              <a:rPr lang="en-US" b="0" dirty="0" err="1"/>
              <a:t>ảnh</a:t>
            </a:r>
            <a:r>
              <a:rPr lang="en-US" b="0" dirty="0"/>
              <a:t> </a:t>
            </a:r>
            <a:r>
              <a:rPr lang="en-US" b="0" dirty="0" err="1"/>
              <a:t>để</a:t>
            </a:r>
            <a:r>
              <a:rPr lang="en-US" b="0" dirty="0"/>
              <a:t> </a:t>
            </a:r>
            <a:r>
              <a:rPr lang="en-US" b="0" dirty="0" err="1"/>
              <a:t>nội</a:t>
            </a:r>
            <a:r>
              <a:rPr lang="en-US" b="0" dirty="0"/>
              <a:t> </a:t>
            </a:r>
            <a:r>
              <a:rPr lang="en-US" b="0" dirty="0" err="1"/>
              <a:t>suy</a:t>
            </a:r>
            <a:r>
              <a:rPr lang="en-US" b="0" dirty="0"/>
              <a:t> </a:t>
            </a:r>
            <a:r>
              <a:rPr lang="en-US" b="0" dirty="0" err="1"/>
              <a:t>ra</a:t>
            </a:r>
            <a:r>
              <a:rPr lang="en-US" b="0" dirty="0"/>
              <a:t> </a:t>
            </a:r>
            <a:r>
              <a:rPr lang="en-US" b="0" dirty="0" err="1"/>
              <a:t>các</a:t>
            </a:r>
            <a:r>
              <a:rPr lang="en-US" b="0" dirty="0"/>
              <a:t> </a:t>
            </a:r>
            <a:r>
              <a:rPr lang="en-US" b="0" dirty="0" err="1"/>
              <a:t>điểm</a:t>
            </a:r>
            <a:r>
              <a:rPr lang="en-US" b="0" dirty="0"/>
              <a:t> </a:t>
            </a:r>
            <a:r>
              <a:rPr lang="en-US" b="0" dirty="0" err="1"/>
              <a:t>ảnh</a:t>
            </a:r>
            <a:r>
              <a:rPr lang="en-US" b="0" dirty="0"/>
              <a:t> </a:t>
            </a:r>
            <a:r>
              <a:rPr lang="en-US" b="0" dirty="0" err="1"/>
              <a:t>bị</a:t>
            </a:r>
            <a:r>
              <a:rPr lang="en-US" b="0" dirty="0"/>
              <a:t> </a:t>
            </a:r>
            <a:r>
              <a:rPr lang="en-US" b="0" dirty="0" err="1"/>
              <a:t>mất</a:t>
            </a:r>
            <a:r>
              <a:rPr lang="en-US" b="0" dirty="0"/>
              <a:t> </a:t>
            </a:r>
            <a:r>
              <a:rPr lang="en-US" b="0" dirty="0" err="1"/>
              <a:t>thông</a:t>
            </a:r>
            <a:r>
              <a:rPr lang="en-US" b="0" dirty="0"/>
              <a:t> tin.</a:t>
            </a:r>
          </a:p>
          <a:p>
            <a:r>
              <a:rPr lang="en-US" b="0" dirty="0" err="1"/>
              <a:t>Ngoài</a:t>
            </a:r>
            <a:r>
              <a:rPr lang="en-US" b="0" dirty="0"/>
              <a:t> </a:t>
            </a:r>
            <a:r>
              <a:rPr lang="en-US" b="0" dirty="0" err="1"/>
              <a:t>ra</a:t>
            </a:r>
            <a:r>
              <a:rPr lang="en-US" b="0" dirty="0"/>
              <a:t> </a:t>
            </a:r>
            <a:r>
              <a:rPr lang="en-US" b="0" dirty="0" err="1"/>
              <a:t>còn</a:t>
            </a:r>
            <a:r>
              <a:rPr lang="en-US" b="0" dirty="0"/>
              <a:t> </a:t>
            </a:r>
            <a:r>
              <a:rPr lang="en-US" b="0" dirty="0" err="1"/>
              <a:t>nhóm</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đa</a:t>
            </a:r>
            <a:r>
              <a:rPr lang="en-US" b="0" dirty="0"/>
              <a:t> </a:t>
            </a:r>
            <a:r>
              <a:rPr lang="en-US" b="0" dirty="0" err="1"/>
              <a:t>khung</a:t>
            </a:r>
            <a:r>
              <a:rPr lang="en-US" b="0" dirty="0"/>
              <a:t> </a:t>
            </a:r>
            <a:r>
              <a:rPr lang="en-US" b="0" dirty="0" err="1"/>
              <a:t>lợi</a:t>
            </a:r>
            <a:r>
              <a:rPr lang="en-US" b="0" baseline="0" dirty="0"/>
              <a:t> </a:t>
            </a:r>
            <a:r>
              <a:rPr lang="en-US" b="0" baseline="0" dirty="0" err="1"/>
              <a:t>dụng</a:t>
            </a:r>
            <a:r>
              <a:rPr lang="en-US" b="0" baseline="0" dirty="0"/>
              <a:t> </a:t>
            </a:r>
            <a:r>
              <a:rPr lang="en-US" b="0" baseline="0" dirty="0" err="1"/>
              <a:t>sự</a:t>
            </a:r>
            <a:r>
              <a:rPr lang="en-US" b="0" baseline="0" dirty="0"/>
              <a:t> rung </a:t>
            </a:r>
            <a:r>
              <a:rPr lang="en-US" b="0" baseline="0" dirty="0" err="1"/>
              <a:t>động</a:t>
            </a:r>
            <a:r>
              <a:rPr lang="en-US" b="0" baseline="0" dirty="0"/>
              <a:t> </a:t>
            </a:r>
            <a:r>
              <a:rPr lang="en-US" b="0" baseline="0" dirty="0" err="1"/>
              <a:t>của</a:t>
            </a:r>
            <a:r>
              <a:rPr lang="en-US" b="0" baseline="0" dirty="0"/>
              <a:t> camera </a:t>
            </a:r>
            <a:r>
              <a:rPr lang="en-US" b="0" baseline="0" dirty="0" err="1"/>
              <a:t>khi</a:t>
            </a:r>
            <a:r>
              <a:rPr lang="en-US" b="0" baseline="0" dirty="0"/>
              <a:t> </a:t>
            </a:r>
            <a:r>
              <a:rPr lang="en-US" b="0" baseline="0" dirty="0" err="1"/>
              <a:t>chụp</a:t>
            </a:r>
            <a:r>
              <a:rPr lang="en-US" b="0" baseline="0" dirty="0"/>
              <a:t>, </a:t>
            </a:r>
            <a:r>
              <a:rPr lang="en-US" b="0" baseline="0" dirty="0" err="1"/>
              <a:t>gây</a:t>
            </a:r>
            <a:r>
              <a:rPr lang="en-US" b="0" baseline="0" dirty="0"/>
              <a:t> </a:t>
            </a:r>
            <a:r>
              <a:rPr lang="en-US" b="0" baseline="0" dirty="0" err="1"/>
              <a:t>ra</a:t>
            </a:r>
            <a:r>
              <a:rPr lang="en-US" b="0" baseline="0" dirty="0"/>
              <a:t> </a:t>
            </a:r>
            <a:r>
              <a:rPr lang="en-US" b="0" baseline="0" dirty="0" err="1"/>
              <a:t>sự</a:t>
            </a:r>
            <a:r>
              <a:rPr lang="en-US" b="0" baseline="0" dirty="0"/>
              <a:t> rung </a:t>
            </a:r>
            <a:r>
              <a:rPr lang="en-US" b="0" baseline="0" dirty="0" err="1"/>
              <a:t>động</a:t>
            </a:r>
            <a:r>
              <a:rPr lang="en-US" b="0" baseline="0" dirty="0"/>
              <a:t> </a:t>
            </a:r>
            <a:r>
              <a:rPr lang="en-US" b="0" baseline="0" dirty="0" err="1"/>
              <a:t>khung</a:t>
            </a:r>
            <a:r>
              <a:rPr lang="en-US" b="0" baseline="0" dirty="0"/>
              <a:t> </a:t>
            </a:r>
            <a:r>
              <a:rPr lang="en-US" b="0" baseline="0" dirty="0" err="1"/>
              <a:t>hình</a:t>
            </a:r>
            <a:r>
              <a:rPr lang="en-US" b="0" baseline="0" dirty="0"/>
              <a:t> =&gt; </a:t>
            </a:r>
            <a:r>
              <a:rPr lang="en-US" b="0" baseline="0" dirty="0" err="1"/>
              <a:t>chính</a:t>
            </a:r>
            <a:r>
              <a:rPr lang="en-US" b="0" baseline="0" dirty="0"/>
              <a:t> </a:t>
            </a:r>
            <a:r>
              <a:rPr lang="en-US" b="0" baseline="0" dirty="0" err="1"/>
              <a:t>việc</a:t>
            </a:r>
            <a:r>
              <a:rPr lang="en-US" b="0" baseline="0" dirty="0"/>
              <a:t> </a:t>
            </a:r>
            <a:r>
              <a:rPr lang="en-US" b="0" baseline="0" dirty="0" err="1"/>
              <a:t>này</a:t>
            </a:r>
            <a:r>
              <a:rPr lang="en-US" b="0" baseline="0" dirty="0"/>
              <a:t> </a:t>
            </a:r>
            <a:r>
              <a:rPr lang="en-US" b="0" baseline="0" dirty="0" err="1"/>
              <a:t>vô</a:t>
            </a:r>
            <a:r>
              <a:rPr lang="en-US" b="0" baseline="0" dirty="0"/>
              <a:t> </a:t>
            </a:r>
            <a:r>
              <a:rPr lang="en-US" b="0" baseline="0" dirty="0" err="1"/>
              <a:t>hình</a:t>
            </a:r>
            <a:r>
              <a:rPr lang="en-US" b="0" baseline="0" dirty="0"/>
              <a:t> </a:t>
            </a:r>
            <a:r>
              <a:rPr lang="en-US" b="0" baseline="0" dirty="0" err="1"/>
              <a:t>chung</a:t>
            </a:r>
            <a:r>
              <a:rPr lang="en-US" b="0" baseline="0" dirty="0"/>
              <a:t> </a:t>
            </a:r>
            <a:r>
              <a:rPr lang="en-US" b="0" baseline="0" dirty="0" err="1"/>
              <a:t>tạo</a:t>
            </a:r>
            <a:r>
              <a:rPr lang="en-US" b="0" baseline="0" dirty="0"/>
              <a:t> </a:t>
            </a:r>
            <a:r>
              <a:rPr lang="en-US" b="0" baseline="0" dirty="0" err="1"/>
              <a:t>cac</a:t>
            </a:r>
            <a:r>
              <a:rPr lang="en-US" b="0" baseline="0" dirty="0"/>
              <a:t> </a:t>
            </a:r>
            <a:r>
              <a:rPr lang="en-US" b="0" baseline="0" dirty="0" err="1"/>
              <a:t>thông</a:t>
            </a:r>
            <a:r>
              <a:rPr lang="en-US" b="0" baseline="0" dirty="0"/>
              <a:t> tin </a:t>
            </a:r>
            <a:r>
              <a:rPr lang="en-US" b="0" baseline="0" dirty="0" err="1"/>
              <a:t>bị</a:t>
            </a:r>
            <a:r>
              <a:rPr lang="en-US" b="0" baseline="0" dirty="0"/>
              <a:t> </a:t>
            </a:r>
            <a:r>
              <a:rPr lang="en-US" b="0" baseline="0" dirty="0" err="1"/>
              <a:t>thiếu</a:t>
            </a:r>
            <a:r>
              <a:rPr lang="en-US" b="0" baseline="0" dirty="0"/>
              <a:t> </a:t>
            </a:r>
            <a:r>
              <a:rPr lang="en-US" b="0" baseline="0" dirty="0" err="1"/>
              <a:t>hụt</a:t>
            </a:r>
            <a:r>
              <a:rPr lang="en-US" b="0" dirty="0"/>
              <a:t> </a:t>
            </a:r>
            <a:r>
              <a:rPr lang="en-US" b="0" dirty="0" err="1"/>
              <a:t>từ</a:t>
            </a:r>
            <a:r>
              <a:rPr lang="en-US" b="0" baseline="0" dirty="0"/>
              <a:t> </a:t>
            </a:r>
            <a:r>
              <a:rPr lang="en-US" b="0" baseline="0" dirty="0" err="1"/>
              <a:t>đó</a:t>
            </a:r>
            <a:r>
              <a:rPr lang="en-US" b="0" baseline="0" dirty="0"/>
              <a:t> </a:t>
            </a:r>
            <a:r>
              <a:rPr lang="en-US" b="0" baseline="0" dirty="0" err="1"/>
              <a:t>tạo</a:t>
            </a:r>
            <a:r>
              <a:rPr lang="en-US" b="0" baseline="0" dirty="0"/>
              <a:t> </a:t>
            </a:r>
            <a:r>
              <a:rPr lang="en-US" b="0" baseline="0" dirty="0" err="1"/>
              <a:t>ra</a:t>
            </a:r>
            <a:r>
              <a:rPr lang="en-US" b="0" dirty="0"/>
              <a:t> </a:t>
            </a:r>
            <a:r>
              <a:rPr lang="en-US" b="0" dirty="0" err="1"/>
              <a:t>nhiều</a:t>
            </a:r>
            <a:r>
              <a:rPr lang="en-US" b="0" dirty="0"/>
              <a:t> </a:t>
            </a:r>
            <a:r>
              <a:rPr lang="en-US" b="0" dirty="0" err="1"/>
              <a:t>ảnh</a:t>
            </a:r>
            <a:r>
              <a:rPr lang="en-US" b="0" dirty="0"/>
              <a:t> LR </a:t>
            </a:r>
            <a:r>
              <a:rPr lang="en-US" b="0" dirty="0" err="1"/>
              <a:t>để</a:t>
            </a:r>
            <a:r>
              <a:rPr lang="en-US" b="0" dirty="0"/>
              <a:t> </a:t>
            </a:r>
            <a:r>
              <a:rPr lang="en-US" b="0" dirty="0" err="1"/>
              <a:t>tạo</a:t>
            </a:r>
            <a:r>
              <a:rPr lang="en-US" b="0" dirty="0"/>
              <a:t> </a:t>
            </a:r>
            <a:r>
              <a:rPr lang="en-US" b="0" dirty="0" err="1"/>
              <a:t>ra</a:t>
            </a:r>
            <a:r>
              <a:rPr lang="en-US" b="0" dirty="0"/>
              <a:t> </a:t>
            </a:r>
            <a:r>
              <a:rPr lang="en-US" b="0" dirty="0" err="1"/>
              <a:t>một</a:t>
            </a:r>
            <a:r>
              <a:rPr lang="en-US" b="0" dirty="0"/>
              <a:t> </a:t>
            </a:r>
            <a:r>
              <a:rPr lang="en-US" b="0" dirty="0" err="1"/>
              <a:t>ảnh</a:t>
            </a:r>
            <a:r>
              <a:rPr lang="en-US" b="0" dirty="0"/>
              <a:t> HR</a:t>
            </a:r>
          </a:p>
          <a:p>
            <a:r>
              <a:rPr lang="en-US" b="0" dirty="0" err="1"/>
              <a:t>Và</a:t>
            </a:r>
            <a:r>
              <a:rPr lang="en-US" b="0" baseline="0" dirty="0"/>
              <a:t> </a:t>
            </a:r>
            <a:r>
              <a:rPr lang="en-US" b="0" baseline="0" dirty="0" err="1"/>
              <a:t>nhóm</a:t>
            </a:r>
            <a:r>
              <a:rPr lang="en-US" b="0" baseline="0" dirty="0"/>
              <a:t> </a:t>
            </a:r>
            <a:r>
              <a:rPr lang="en-US" b="0" baseline="0" dirty="0" err="1"/>
              <a:t>các</a:t>
            </a:r>
            <a:r>
              <a:rPr lang="en-US" b="0" baseline="0" dirty="0"/>
              <a:t> </a:t>
            </a:r>
            <a:r>
              <a:rPr lang="en-US" b="0" baseline="0" dirty="0" err="1"/>
              <a:t>phương</a:t>
            </a:r>
            <a:r>
              <a:rPr lang="en-US" b="0" baseline="0" dirty="0"/>
              <a:t> </a:t>
            </a:r>
            <a:r>
              <a:rPr lang="en-US" b="0" baseline="0" dirty="0" err="1"/>
              <a:t>pháp</a:t>
            </a:r>
            <a:r>
              <a:rPr lang="en-US" b="0" baseline="0" dirty="0"/>
              <a:t> </a:t>
            </a:r>
            <a:r>
              <a:rPr lang="en-US" b="0" baseline="0" dirty="0" err="1"/>
              <a:t>siêu</a:t>
            </a:r>
            <a:r>
              <a:rPr lang="en-US" b="0" baseline="0" dirty="0"/>
              <a:t> </a:t>
            </a:r>
            <a:r>
              <a:rPr lang="en-US" b="0" baseline="0" dirty="0" err="1"/>
              <a:t>phân</a:t>
            </a:r>
            <a:r>
              <a:rPr lang="en-US" b="0" baseline="0" dirty="0"/>
              <a:t> </a:t>
            </a:r>
            <a:r>
              <a:rPr lang="en-US" b="0" baseline="0" dirty="0" err="1"/>
              <a:t>giải</a:t>
            </a:r>
            <a:r>
              <a:rPr lang="en-US" b="0" baseline="0" dirty="0"/>
              <a:t> </a:t>
            </a:r>
            <a:r>
              <a:rPr lang="en-US" b="0" baseline="0" dirty="0" err="1"/>
              <a:t>ảnh</a:t>
            </a:r>
            <a:r>
              <a:rPr lang="en-US" b="0" baseline="0" dirty="0"/>
              <a:t> </a:t>
            </a:r>
            <a:r>
              <a:rPr lang="en-US" b="0" baseline="0" dirty="0" err="1"/>
              <a:t>dưa</a:t>
            </a:r>
            <a:r>
              <a:rPr lang="en-US" b="0" baseline="0" dirty="0"/>
              <a:t> </a:t>
            </a:r>
            <a:r>
              <a:rPr lang="en-US" b="0" baseline="0" dirty="0" err="1"/>
              <a:t>trên</a:t>
            </a:r>
            <a:r>
              <a:rPr lang="en-US" b="0" baseline="0" dirty="0"/>
              <a:t> </a:t>
            </a:r>
            <a:r>
              <a:rPr lang="en-US" b="0" baseline="0" dirty="0" err="1"/>
              <a:t>học</a:t>
            </a:r>
            <a:r>
              <a:rPr lang="en-US" b="0" baseline="0" dirty="0"/>
              <a:t> </a:t>
            </a:r>
            <a:r>
              <a:rPr lang="en-US" b="0" baseline="0" dirty="0" err="1"/>
              <a:t>sâu, đang rất được quan tâm trong thời gian gần đây</a:t>
            </a:r>
            <a:endParaRPr lang="en-US" b="0" dirty="0"/>
          </a:p>
          <a:p>
            <a:endParaRPr lang="en-US" b="0" dirty="0"/>
          </a:p>
          <a:p>
            <a:r>
              <a:rPr lang="en-US" b="1" dirty="0" err="1"/>
              <a:t>Đặt</a:t>
            </a:r>
            <a:r>
              <a:rPr lang="en-US" b="1" dirty="0"/>
              <a:t> </a:t>
            </a:r>
            <a:r>
              <a:rPr lang="en-US" b="1" dirty="0" err="1"/>
              <a:t>vấn</a:t>
            </a:r>
            <a:r>
              <a:rPr lang="en-US" b="1" dirty="0"/>
              <a:t> </a:t>
            </a:r>
            <a:r>
              <a:rPr lang="en-US" b="1" dirty="0" err="1"/>
              <a:t>đề</a:t>
            </a:r>
            <a:r>
              <a:rPr lang="en-US" b="1" dirty="0"/>
              <a:t>: </a:t>
            </a:r>
            <a:r>
              <a:rPr lang="en-US" b="0" dirty="0" err="1"/>
              <a:t>Các</a:t>
            </a:r>
            <a:r>
              <a:rPr lang="en-US" b="0" baseline="0" dirty="0"/>
              <a:t> </a:t>
            </a:r>
            <a:r>
              <a:rPr lang="en-US" b="0" baseline="0" dirty="0" err="1"/>
              <a:t>cách</a:t>
            </a:r>
            <a:r>
              <a:rPr lang="en-US" b="0" baseline="0" dirty="0"/>
              <a:t> </a:t>
            </a:r>
            <a:r>
              <a:rPr lang="en-US" b="0" baseline="0" dirty="0" err="1"/>
              <a:t>tiếp</a:t>
            </a:r>
            <a:r>
              <a:rPr lang="en-US" b="0" baseline="0" dirty="0"/>
              <a:t> </a:t>
            </a:r>
            <a:r>
              <a:rPr lang="en-US" b="0" baseline="0" dirty="0" err="1"/>
              <a:t>cận</a:t>
            </a:r>
            <a:r>
              <a:rPr lang="en-US" b="0" baseline="0" dirty="0"/>
              <a:t> </a:t>
            </a:r>
            <a:r>
              <a:rPr lang="en-US" b="0" baseline="0" dirty="0" err="1"/>
              <a:t>trước</a:t>
            </a:r>
            <a:r>
              <a:rPr lang="en-US" b="0" baseline="0" dirty="0"/>
              <a:t> </a:t>
            </a:r>
            <a:r>
              <a:rPr lang="en-US" b="0" baseline="0" dirty="0" err="1"/>
              <a:t>đây</a:t>
            </a:r>
            <a:r>
              <a:rPr lang="en-US" b="0" baseline="0" dirty="0"/>
              <a:t> </a:t>
            </a:r>
            <a:r>
              <a:rPr lang="en-US" b="0" baseline="0" dirty="0" err="1"/>
              <a:t>có</a:t>
            </a:r>
            <a:r>
              <a:rPr lang="en-US" b="0" baseline="0" dirty="0"/>
              <a:t> </a:t>
            </a:r>
            <a:r>
              <a:rPr lang="en-US" b="1" baseline="0" dirty="0" err="1"/>
              <a:t>nhươc</a:t>
            </a:r>
            <a:r>
              <a:rPr lang="en-US" b="1" baseline="0" dirty="0"/>
              <a:t> </a:t>
            </a:r>
            <a:r>
              <a:rPr lang="en-US" b="1" baseline="0" dirty="0" err="1"/>
              <a:t>điểm</a:t>
            </a:r>
            <a:r>
              <a:rPr lang="en-US" b="1" baseline="0" dirty="0"/>
              <a:t> </a:t>
            </a:r>
            <a:r>
              <a:rPr lang="en-US" b="1" baseline="0" dirty="0" err="1"/>
              <a:t>là</a:t>
            </a:r>
            <a:r>
              <a:rPr lang="en-US" b="1" baseline="0" dirty="0"/>
              <a:t> </a:t>
            </a:r>
            <a:r>
              <a:rPr lang="en-US" b="1" baseline="0" dirty="0" err="1"/>
              <a:t>khi</a:t>
            </a:r>
            <a:r>
              <a:rPr lang="en-US" b="1" baseline="0" dirty="0"/>
              <a:t> up-scaling </a:t>
            </a:r>
            <a:r>
              <a:rPr lang="en-US" b="1" baseline="0" dirty="0" err="1"/>
              <a:t>cao</a:t>
            </a:r>
            <a:r>
              <a:rPr lang="en-US" b="1" baseline="0" dirty="0"/>
              <a:t> chi </a:t>
            </a:r>
            <a:r>
              <a:rPr lang="en-US" b="1" baseline="0" dirty="0" err="1"/>
              <a:t>tiết</a:t>
            </a:r>
            <a:r>
              <a:rPr lang="en-US" b="1" baseline="0" dirty="0"/>
              <a:t> </a:t>
            </a:r>
            <a:r>
              <a:rPr lang="en-US" b="1" baseline="0" dirty="0" err="1"/>
              <a:t>ảnh</a:t>
            </a:r>
            <a:r>
              <a:rPr lang="en-US" b="1" baseline="0" dirty="0"/>
              <a:t> </a:t>
            </a:r>
            <a:r>
              <a:rPr lang="en-US" b="1" baseline="0" dirty="0" err="1"/>
              <a:t>không</a:t>
            </a:r>
            <a:r>
              <a:rPr lang="en-US" b="1" baseline="0" dirty="0"/>
              <a:t> </a:t>
            </a:r>
            <a:r>
              <a:rPr lang="en-US" b="1" baseline="0" dirty="0" err="1"/>
              <a:t>được</a:t>
            </a:r>
            <a:r>
              <a:rPr lang="en-US" b="1" baseline="0" dirty="0"/>
              <a:t> </a:t>
            </a:r>
            <a:r>
              <a:rPr lang="en-US" b="1" baseline="0" dirty="0" err="1"/>
              <a:t>khôi</a:t>
            </a:r>
            <a:r>
              <a:rPr lang="en-US" b="1" baseline="0" dirty="0"/>
              <a:t> </a:t>
            </a:r>
            <a:r>
              <a:rPr lang="en-US" b="1" baseline="0" dirty="0" err="1"/>
              <a:t>phục</a:t>
            </a:r>
            <a:r>
              <a:rPr lang="en-US" b="1" baseline="0" dirty="0"/>
              <a:t> </a:t>
            </a:r>
            <a:r>
              <a:rPr lang="en-US" b="1" baseline="0" dirty="0" err="1"/>
              <a:t>tốt</a:t>
            </a:r>
            <a:r>
              <a:rPr lang="en-US" b="1" baseline="0" dirty="0"/>
              <a:t>, </a:t>
            </a:r>
            <a:r>
              <a:rPr lang="en-US" b="0" baseline="0" dirty="0" err="1"/>
              <a:t>ảnh</a:t>
            </a:r>
            <a:r>
              <a:rPr lang="en-US" b="0" baseline="0" dirty="0"/>
              <a:t> </a:t>
            </a:r>
            <a:r>
              <a:rPr lang="en-US" b="0" baseline="0" dirty="0" err="1"/>
              <a:t>bị</a:t>
            </a:r>
            <a:r>
              <a:rPr lang="en-US" b="0" baseline="0" dirty="0"/>
              <a:t> </a:t>
            </a:r>
            <a:r>
              <a:rPr lang="en-US" b="0" baseline="0" dirty="0" err="1"/>
              <a:t>răng</a:t>
            </a:r>
            <a:r>
              <a:rPr lang="en-US" b="0" baseline="0" dirty="0"/>
              <a:t> </a:t>
            </a:r>
            <a:r>
              <a:rPr lang="en-US" b="0" baseline="0" dirty="0" err="1"/>
              <a:t>cưa</a:t>
            </a:r>
            <a:r>
              <a:rPr lang="en-US" b="0" baseline="0" dirty="0"/>
              <a:t> </a:t>
            </a:r>
            <a:r>
              <a:rPr lang="en-US" b="0" baseline="0" dirty="0" err="1"/>
              <a:t>hoặc</a:t>
            </a:r>
            <a:r>
              <a:rPr lang="en-US" b="0" baseline="0" dirty="0"/>
              <a:t> </a:t>
            </a:r>
            <a:r>
              <a:rPr lang="en-US" b="0" baseline="0" dirty="0" err="1"/>
              <a:t>bị</a:t>
            </a:r>
            <a:r>
              <a:rPr lang="en-US" b="0" baseline="0" dirty="0"/>
              <a:t> </a:t>
            </a:r>
            <a:r>
              <a:rPr lang="en-US" b="0" baseline="0" dirty="0" err="1"/>
              <a:t>mờ</a:t>
            </a:r>
            <a:r>
              <a:rPr lang="en-US" b="0" baseline="0" dirty="0"/>
              <a:t>. </a:t>
            </a:r>
            <a:r>
              <a:rPr lang="en-US" b="0" baseline="0" dirty="0" err="1"/>
              <a:t>Vậy</a:t>
            </a:r>
            <a:r>
              <a:rPr lang="en-US" b="0" baseline="0" dirty="0"/>
              <a:t> </a:t>
            </a:r>
            <a:r>
              <a:rPr lang="en-US" b="0" baseline="0" dirty="0" err="1"/>
              <a:t>câu</a:t>
            </a:r>
            <a:r>
              <a:rPr lang="en-US" b="0" baseline="0" dirty="0"/>
              <a:t> </a:t>
            </a:r>
            <a:r>
              <a:rPr lang="en-US" b="0" baseline="0" dirty="0" err="1"/>
              <a:t>hỏi</a:t>
            </a:r>
            <a:r>
              <a:rPr lang="en-US" b="0" baseline="0" dirty="0"/>
              <a:t> </a:t>
            </a:r>
            <a:r>
              <a:rPr lang="en-US" b="0" baseline="0" dirty="0" err="1"/>
              <a:t>đặt</a:t>
            </a:r>
            <a:r>
              <a:rPr lang="en-US" b="0" baseline="0" dirty="0"/>
              <a:t> </a:t>
            </a:r>
            <a:r>
              <a:rPr lang="en-US" b="0" baseline="0" dirty="0" err="1"/>
              <a:t>ra</a:t>
            </a:r>
            <a:r>
              <a:rPr lang="en-US" b="0" baseline="0" dirty="0"/>
              <a:t> </a:t>
            </a:r>
            <a:r>
              <a:rPr lang="en-US" b="0" baseline="0" dirty="0" err="1"/>
              <a:t>là</a:t>
            </a:r>
            <a:r>
              <a:rPr lang="en-US" b="1" dirty="0"/>
              <a:t> </a:t>
            </a:r>
            <a:r>
              <a:rPr lang="en-US" b="0" dirty="0" err="1"/>
              <a:t>làm</a:t>
            </a:r>
            <a:r>
              <a:rPr lang="en-US" b="0" dirty="0"/>
              <a:t> </a:t>
            </a:r>
            <a:r>
              <a:rPr lang="en-US" b="0" dirty="0" err="1"/>
              <a:t>sao</a:t>
            </a:r>
            <a:r>
              <a:rPr lang="en-US" b="0" dirty="0"/>
              <a:t> </a:t>
            </a:r>
            <a:r>
              <a:rPr lang="en-US" b="0" dirty="0" err="1"/>
              <a:t>để</a:t>
            </a:r>
            <a:r>
              <a:rPr lang="en-US" b="0" dirty="0"/>
              <a:t> </a:t>
            </a:r>
            <a:r>
              <a:rPr lang="en-US" b="0" dirty="0" err="1"/>
              <a:t>tăng</a:t>
            </a:r>
            <a:r>
              <a:rPr lang="en-US" b="0" dirty="0"/>
              <a:t> </a:t>
            </a:r>
            <a:r>
              <a:rPr lang="en-US" b="0" dirty="0" err="1"/>
              <a:t>kích</a:t>
            </a:r>
            <a:r>
              <a:rPr lang="en-US" b="0" dirty="0"/>
              <a:t> </a:t>
            </a:r>
            <a:r>
              <a:rPr lang="en-US" b="0" dirty="0" err="1"/>
              <a:t>thước</a:t>
            </a:r>
            <a:r>
              <a:rPr lang="en-US" b="0" dirty="0"/>
              <a:t> </a:t>
            </a:r>
            <a:r>
              <a:rPr lang="en-US" b="0" dirty="0" err="1"/>
              <a:t>ảnh</a:t>
            </a:r>
            <a:r>
              <a:rPr lang="en-US" b="0" dirty="0"/>
              <a:t> </a:t>
            </a:r>
            <a:r>
              <a:rPr lang="en-US" b="0" dirty="0" err="1"/>
              <a:t>mà</a:t>
            </a:r>
            <a:r>
              <a:rPr lang="en-US" b="0" dirty="0"/>
              <a:t> </a:t>
            </a:r>
            <a:r>
              <a:rPr lang="en-US" b="0" dirty="0" err="1"/>
              <a:t>vẫn</a:t>
            </a:r>
            <a:r>
              <a:rPr lang="en-US" b="0" dirty="0"/>
              <a:t> </a:t>
            </a:r>
            <a:r>
              <a:rPr lang="en-US" b="0" dirty="0" err="1"/>
              <a:t>đảm</a:t>
            </a:r>
            <a:r>
              <a:rPr lang="en-US" b="0" dirty="0"/>
              <a:t> </a:t>
            </a:r>
            <a:r>
              <a:rPr lang="en-US" b="0" dirty="0" err="1"/>
              <a:t>bảo</a:t>
            </a:r>
            <a:r>
              <a:rPr lang="en-US" b="0" dirty="0"/>
              <a:t> </a:t>
            </a:r>
            <a:r>
              <a:rPr lang="en-US" b="0" dirty="0" err="1"/>
              <a:t>được</a:t>
            </a:r>
            <a:r>
              <a:rPr lang="en-US" b="0" dirty="0"/>
              <a:t> chi </a:t>
            </a:r>
            <a:r>
              <a:rPr lang="en-US" b="0" dirty="0" err="1"/>
              <a:t>tiết</a:t>
            </a:r>
            <a:r>
              <a:rPr lang="en-US" b="0" dirty="0"/>
              <a:t> </a:t>
            </a:r>
            <a:r>
              <a:rPr lang="en-US" b="0" dirty="0" err="1"/>
              <a:t>ảnh</a:t>
            </a:r>
            <a:r>
              <a:rPr lang="en-US" b="0" dirty="0"/>
              <a:t> </a:t>
            </a:r>
            <a:r>
              <a:rPr lang="en-US" b="0" dirty="0" err="1"/>
              <a:t>được</a:t>
            </a:r>
            <a:r>
              <a:rPr lang="en-US" b="0" dirty="0"/>
              <a:t> </a:t>
            </a:r>
            <a:r>
              <a:rPr lang="en-US" b="0" dirty="0" err="1"/>
              <a:t>giữ</a:t>
            </a:r>
            <a:r>
              <a:rPr lang="en-US" b="0" dirty="0"/>
              <a:t> </a:t>
            </a:r>
            <a:r>
              <a:rPr lang="en-US" b="0" dirty="0" err="1"/>
              <a:t>nguyên</a:t>
            </a:r>
            <a:r>
              <a:rPr lang="en-US" b="0" dirty="0"/>
              <a:t> </a:t>
            </a:r>
          </a:p>
          <a:p>
            <a:endParaRPr lang="en-US" b="0" dirty="0"/>
          </a:p>
          <a:p>
            <a:r>
              <a:rPr lang="en-US" b="1" dirty="0" err="1"/>
              <a:t>Tư</a:t>
            </a:r>
            <a:r>
              <a:rPr lang="en-US" b="1" dirty="0"/>
              <a:t> </a:t>
            </a:r>
            <a:r>
              <a:rPr lang="en-US" b="1" dirty="0" err="1"/>
              <a:t>tưởng</a:t>
            </a:r>
            <a:r>
              <a:rPr lang="en-US" b="1" dirty="0"/>
              <a:t> SRGANs: </a:t>
            </a:r>
            <a:r>
              <a:rPr lang="en-US" b="0" dirty="0" err="1"/>
              <a:t>Một</a:t>
            </a:r>
            <a:r>
              <a:rPr lang="en-US" b="0" dirty="0"/>
              <a:t> </a:t>
            </a:r>
            <a:r>
              <a:rPr lang="en-US" b="0" dirty="0" err="1"/>
              <a:t>cách</a:t>
            </a:r>
            <a:r>
              <a:rPr lang="en-US" b="0" dirty="0"/>
              <a:t> </a:t>
            </a:r>
            <a:r>
              <a:rPr lang="en-US" b="0" dirty="0" err="1"/>
              <a:t>tiếp</a:t>
            </a:r>
            <a:r>
              <a:rPr lang="en-US" b="0" dirty="0"/>
              <a:t> </a:t>
            </a:r>
            <a:r>
              <a:rPr lang="en-US" b="0" dirty="0" err="1"/>
              <a:t>cận</a:t>
            </a:r>
            <a:r>
              <a:rPr lang="en-US" b="0" dirty="0"/>
              <a:t> </a:t>
            </a:r>
            <a:r>
              <a:rPr lang="en-US" b="0" dirty="0" err="1"/>
              <a:t>mới</a:t>
            </a:r>
            <a:r>
              <a:rPr lang="en-US" b="0" dirty="0"/>
              <a:t> </a:t>
            </a:r>
            <a:r>
              <a:rPr lang="en-US" b="0" dirty="0" err="1"/>
              <a:t>được</a:t>
            </a:r>
            <a:r>
              <a:rPr lang="en-US" b="0" dirty="0"/>
              <a:t> </a:t>
            </a:r>
            <a:r>
              <a:rPr lang="en-US" b="0" dirty="0" err="1"/>
              <a:t>rất</a:t>
            </a:r>
            <a:r>
              <a:rPr lang="en-US" b="0" dirty="0"/>
              <a:t> </a:t>
            </a:r>
            <a:r>
              <a:rPr lang="en-US" b="0" dirty="0" err="1"/>
              <a:t>nhiều</a:t>
            </a:r>
            <a:r>
              <a:rPr lang="en-US" b="0" dirty="0"/>
              <a:t> </a:t>
            </a:r>
            <a:r>
              <a:rPr lang="en-US" b="0" dirty="0" err="1"/>
              <a:t>sự</a:t>
            </a:r>
            <a:r>
              <a:rPr lang="en-US" b="0" dirty="0"/>
              <a:t> </a:t>
            </a:r>
            <a:r>
              <a:rPr lang="en-US" b="0" dirty="0" err="1"/>
              <a:t>quan</a:t>
            </a:r>
            <a:r>
              <a:rPr lang="en-US" b="0" dirty="0"/>
              <a:t> </a:t>
            </a:r>
            <a:r>
              <a:rPr lang="en-US" b="0" dirty="0" err="1"/>
              <a:t>tâm</a:t>
            </a:r>
            <a:r>
              <a:rPr lang="en-US" b="0" dirty="0"/>
              <a:t> </a:t>
            </a:r>
            <a:r>
              <a:rPr lang="en-US" b="0" dirty="0" err="1"/>
              <a:t>là</a:t>
            </a:r>
            <a:r>
              <a:rPr lang="en-US" b="0" dirty="0"/>
              <a:t> </a:t>
            </a:r>
            <a:r>
              <a:rPr lang="en-US" b="0" dirty="0" err="1"/>
              <a:t>sử</a:t>
            </a:r>
            <a:r>
              <a:rPr lang="en-US" b="0" dirty="0"/>
              <a:t> dung </a:t>
            </a:r>
            <a:r>
              <a:rPr lang="en-US" b="0" dirty="0" err="1"/>
              <a:t>mô</a:t>
            </a:r>
            <a:r>
              <a:rPr lang="en-US" b="0" dirty="0"/>
              <a:t> </a:t>
            </a:r>
            <a:r>
              <a:rPr lang="en-US" b="0" dirty="0" err="1"/>
              <a:t>hình</a:t>
            </a:r>
            <a:r>
              <a:rPr lang="en-US" b="0" dirty="0"/>
              <a:t> GAN </a:t>
            </a:r>
            <a:r>
              <a:rPr lang="en-US" b="0" dirty="0" err="1"/>
              <a:t>trong</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ảnh</a:t>
            </a:r>
            <a:endParaRPr lang="en-US" b="0" dirty="0"/>
          </a:p>
          <a:p>
            <a:r>
              <a:rPr lang="en-US" dirty="0" err="1"/>
              <a:t>Là</a:t>
            </a:r>
            <a:r>
              <a:rPr lang="en-US" dirty="0"/>
              <a:t> </a:t>
            </a:r>
            <a:r>
              <a:rPr lang="en-US" dirty="0" err="1"/>
              <a:t>mạng</a:t>
            </a:r>
            <a:r>
              <a:rPr lang="en-US" dirty="0"/>
              <a:t> </a:t>
            </a:r>
            <a:r>
              <a:rPr lang="en-US" dirty="0" err="1"/>
              <a:t>siêu</a:t>
            </a:r>
            <a:r>
              <a:rPr lang="en-US" dirty="0"/>
              <a:t> </a:t>
            </a:r>
            <a:r>
              <a:rPr lang="en-US" dirty="0" err="1"/>
              <a:t>phân</a:t>
            </a:r>
            <a:r>
              <a:rPr lang="en-US" dirty="0"/>
              <a:t> </a:t>
            </a:r>
            <a:r>
              <a:rPr lang="en-US" dirty="0" err="1"/>
              <a:t>giải</a:t>
            </a:r>
            <a:r>
              <a:rPr lang="en-US" dirty="0"/>
              <a:t> </a:t>
            </a:r>
            <a:r>
              <a:rPr lang="en-US" dirty="0" err="1"/>
              <a:t>ảnh</a:t>
            </a:r>
            <a:r>
              <a:rPr lang="en-US" dirty="0"/>
              <a:t> </a:t>
            </a:r>
            <a:r>
              <a:rPr lang="en-US" dirty="0" err="1"/>
              <a:t>dựa</a:t>
            </a:r>
            <a:r>
              <a:rPr lang="en-US" dirty="0"/>
              <a:t> </a:t>
            </a:r>
            <a:r>
              <a:rPr lang="en-US" dirty="0" err="1"/>
              <a:t>trên</a:t>
            </a:r>
            <a:r>
              <a:rPr lang="en-US" dirty="0"/>
              <a:t> </a:t>
            </a:r>
            <a:r>
              <a:rPr lang="en-US" dirty="0" err="1"/>
              <a:t>cơ</a:t>
            </a:r>
            <a:r>
              <a:rPr lang="en-US" dirty="0"/>
              <a:t> </a:t>
            </a:r>
            <a:r>
              <a:rPr lang="en-US" dirty="0" err="1"/>
              <a:t>chế</a:t>
            </a:r>
            <a:r>
              <a:rPr lang="en-US" dirty="0"/>
              <a:t> </a:t>
            </a:r>
            <a:r>
              <a:rPr lang="en-US" dirty="0" err="1"/>
              <a:t>ước</a:t>
            </a:r>
            <a:r>
              <a:rPr lang="en-US" dirty="0"/>
              <a:t> </a:t>
            </a:r>
            <a:r>
              <a:rPr lang="en-US" dirty="0" err="1"/>
              <a:t>lượng</a:t>
            </a:r>
            <a:r>
              <a:rPr lang="en-US" dirty="0"/>
              <a:t> </a:t>
            </a:r>
            <a:r>
              <a:rPr lang="en-US" dirty="0" err="1"/>
              <a:t>ra</a:t>
            </a:r>
            <a:r>
              <a:rPr lang="en-US" dirty="0"/>
              <a:t> </a:t>
            </a:r>
            <a:r>
              <a:rPr lang="en-US" dirty="0" err="1"/>
              <a:t>mạng</a:t>
            </a:r>
            <a:r>
              <a:rPr lang="en-US" dirty="0"/>
              <a:t> </a:t>
            </a:r>
            <a:r>
              <a:rPr lang="en-US" dirty="0" err="1"/>
              <a:t>sinh</a:t>
            </a:r>
            <a:r>
              <a:rPr lang="en-US" dirty="0"/>
              <a:t> G(z) </a:t>
            </a:r>
            <a:r>
              <a:rPr lang="en-US" dirty="0" err="1"/>
              <a:t>để</a:t>
            </a:r>
            <a:r>
              <a:rPr lang="en-US" dirty="0"/>
              <a:t> generate </a:t>
            </a:r>
            <a:r>
              <a:rPr lang="en-US" dirty="0" err="1"/>
              <a:t>ra</a:t>
            </a:r>
            <a:r>
              <a:rPr lang="en-US" dirty="0"/>
              <a:t> </a:t>
            </a:r>
            <a:r>
              <a:rPr lang="en-US" dirty="0" err="1"/>
              <a:t>ảnh</a:t>
            </a:r>
            <a:r>
              <a:rPr lang="en-US" dirty="0"/>
              <a:t> HR </a:t>
            </a:r>
            <a:r>
              <a:rPr lang="en-US" dirty="0" err="1"/>
              <a:t>dựa</a:t>
            </a:r>
            <a:r>
              <a:rPr lang="en-US" dirty="0"/>
              <a:t> </a:t>
            </a:r>
            <a:r>
              <a:rPr lang="en-US" dirty="0" err="1"/>
              <a:t>trên</a:t>
            </a:r>
            <a:r>
              <a:rPr lang="en-US" dirty="0"/>
              <a:t> latent </a:t>
            </a:r>
            <a:r>
              <a:rPr lang="en-US" dirty="0" err="1"/>
              <a:t>là</a:t>
            </a:r>
            <a:r>
              <a:rPr lang="en-US" dirty="0"/>
              <a:t> </a:t>
            </a:r>
            <a:r>
              <a:rPr lang="en-US" dirty="0" err="1"/>
              <a:t>ảnh</a:t>
            </a:r>
            <a:r>
              <a:rPr lang="en-US" dirty="0"/>
              <a:t> LR</a:t>
            </a:r>
          </a:p>
          <a:p>
            <a:endParaRPr lang="en-US"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9</a:t>
            </a:fld>
            <a:endParaRPr lang="en-US" altLang="ko-KR"/>
          </a:p>
        </p:txBody>
      </p:sp>
    </p:spTree>
    <p:extLst>
      <p:ext uri="{BB962C8B-B14F-4D97-AF65-F5344CB8AC3E}">
        <p14:creationId xmlns:p14="http://schemas.microsoft.com/office/powerpoint/2010/main" val="766415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4"/>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3"/>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dt="0"/>
  <p:txStyles>
    <p:titleStyle>
      <a:lvl1pPr algn="ctr" rtl="0" eaLnBrk="0" fontAlgn="base" latinLnBrk="1" hangingPunct="0">
        <a:spcBef>
          <a:spcPct val="0"/>
        </a:spcBef>
        <a:spcAft>
          <a:spcPct val="0"/>
        </a:spcAft>
        <a:defRPr kumimoji="1" sz="4400">
          <a:solidFill>
            <a:schemeClr val="tx2"/>
          </a:solidFill>
          <a:latin typeface="+mj-lt"/>
          <a:ea typeface="+mj-ea"/>
          <a:cs typeface="+mj-cs"/>
        </a:defRPr>
      </a:lvl1pPr>
      <a:lvl2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2pPr>
      <a:lvl3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3pPr>
      <a:lvl4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4pPr>
      <a:lvl5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p:titleStyle>
    <p:bodyStyle>
      <a:lvl1pPr marL="342900" indent="-342900" algn="l" rtl="0" eaLnBrk="0" fontAlgn="base" latinLnBrk="1"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2000">
          <a:solidFill>
            <a:schemeClr val="tx1"/>
          </a:solidFill>
          <a:latin typeface="+mn-lt"/>
          <a:ea typeface="+mn-ea"/>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file:////var/folders/r1/kbhytbt1345fv213lqvck3pw0000gn/T/com.microsoft.Powerpoint/converted_emf.em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8.jpe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6.emf"/><Relationship Id="rId5" Type="http://schemas.openxmlformats.org/officeDocument/2006/relationships/oleObject" Target="../embeddings/oleObject9.bin"/><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https://cdn-images-1.medium.com/freeze/max/1000/1*_JJKGJ2ivyEpzGvNcRa7Kg.png?q=20" TargetMode="Externa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tiff"/><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e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8.bin"/><Relationship Id="rId3" Type="http://schemas.openxmlformats.org/officeDocument/2006/relationships/notesSlide" Target="../notesSlides/notesSlide5.xml"/><Relationship Id="rId7" Type="http://schemas.openxmlformats.org/officeDocument/2006/relationships/image" Target="../media/image6.wmf"/><Relationship Id="rId12" Type="http://schemas.openxmlformats.org/officeDocument/2006/relationships/image" Target="../media/image8.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oleObject" Target="../embeddings/oleObject7.bin"/><Relationship Id="rId5" Type="http://schemas.openxmlformats.org/officeDocument/2006/relationships/image" Target="../media/image5.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7.wmf"/><Relationship Id="rId14" Type="http://schemas.openxmlformats.org/officeDocument/2006/relationships/image" Target="../media/image9.wm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bwMode="auto">
          <a:xfrm>
            <a:off x="0" y="785794"/>
            <a:ext cx="9144000" cy="2492375"/>
          </a:xfrm>
          <a:ln>
            <a:miter lim="800000"/>
            <a:headEnd/>
            <a:tailEnd/>
          </a:ln>
        </p:spPr>
        <p:txBody>
          <a:bodyPr vert="horz" wrap="square" lIns="114287" tIns="58731" rIns="114287" bIns="58731" numCol="1" anchor="ctr" anchorCtr="0" compatLnSpc="1">
            <a:prstTxWarp prst="textNoShape">
              <a:avLst/>
            </a:prstTxWarp>
          </a:bodyPr>
          <a:lstStyle/>
          <a:p>
            <a:pPr eaLnBrk="1" hangingPunct="1">
              <a:lnSpc>
                <a:spcPct val="115000"/>
              </a:lnSpc>
              <a:defRPr/>
            </a:pP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Nghiên</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cứu</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mô</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hình</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mạng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SRGAN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trong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nâng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cao</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độ</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phân</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giải</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ảnh</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và</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ứng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dụng</a:t>
            </a:r>
            <a:endPar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endParaRPr>
          </a:p>
        </p:txBody>
      </p:sp>
      <p:sp>
        <p:nvSpPr>
          <p:cNvPr id="16387" name="Rectangle 4"/>
          <p:cNvSpPr>
            <a:spLocks noChangeArrowheads="1"/>
          </p:cNvSpPr>
          <p:nvPr/>
        </p:nvSpPr>
        <p:spPr bwMode="auto">
          <a:xfrm>
            <a:off x="1187624" y="3786188"/>
            <a:ext cx="6746522" cy="459090"/>
          </a:xfrm>
          <a:prstGeom prst="rect">
            <a:avLst/>
          </a:prstGeom>
          <a:noFill/>
          <a:ln w="9525">
            <a:noFill/>
            <a:miter lim="800000"/>
            <a:headEnd/>
            <a:tailEnd/>
          </a:ln>
        </p:spPr>
        <p:txBody>
          <a:bodyPr wrap="square" lIns="88889" tIns="44445" rIns="88889" bIns="44445">
            <a:spAutoFit/>
          </a:bodyPr>
          <a:lstStyle/>
          <a:p>
            <a:pPr algn="ctr" defTabSz="877888"/>
            <a:r>
              <a:rPr lang="en-US" altLang="ko-KR" sz="2400" b="1" dirty="0" err="1">
                <a:solidFill>
                  <a:schemeClr val="tx1"/>
                </a:solidFill>
                <a:latin typeface="Palatino Linotype" pitchFamily="18" charset="0"/>
              </a:rPr>
              <a:t>Vũ</a:t>
            </a:r>
            <a:r>
              <a:rPr lang="en-US" altLang="ko-KR" sz="2400" b="1" dirty="0">
                <a:solidFill>
                  <a:schemeClr val="tx1"/>
                </a:solidFill>
                <a:latin typeface="Palatino Linotype" pitchFamily="18" charset="0"/>
              </a:rPr>
              <a:t> Anh Tú – K29A</a:t>
            </a:r>
            <a:endParaRPr lang="en-US" altLang="ko-KR" sz="2400" b="1" baseline="30000" dirty="0">
              <a:solidFill>
                <a:schemeClr val="tx1"/>
              </a:solidFill>
              <a:latin typeface="Palatino Linotype" pitchFamily="18" charset="0"/>
            </a:endParaRPr>
          </a:p>
        </p:txBody>
      </p:sp>
      <p:pic>
        <p:nvPicPr>
          <p:cNvPr id="3" name="Picture 2">
            <a:extLst>
              <a:ext uri="{FF2B5EF4-FFF2-40B4-BE49-F238E27FC236}">
                <a16:creationId xmlns:a16="http://schemas.microsoft.com/office/drawing/2014/main" id="{0CC21376-2F6B-FF47-B752-7E64A79CD97C}"/>
              </a:ext>
            </a:extLst>
          </p:cNvPr>
          <p:cNvPicPr>
            <a:picLocks noChangeAspect="1"/>
          </p:cNvPicPr>
          <p:nvPr/>
        </p:nvPicPr>
        <p:blipFill>
          <a:blip r:link="rId3"/>
          <a:stretch>
            <a:fillRect/>
          </a:stretch>
        </p:blipFill>
        <p:spPr>
          <a:xfrm>
            <a:off x="1270000" y="1270000"/>
            <a:ext cx="63500" cy="76200"/>
          </a:xfrm>
          <a:prstGeom prst="rect">
            <a:avLst/>
          </a:prstGeom>
        </p:spPr>
      </p:pic>
      <p:pic>
        <p:nvPicPr>
          <p:cNvPr id="4" name="Picture 3">
            <a:extLst>
              <a:ext uri="{FF2B5EF4-FFF2-40B4-BE49-F238E27FC236}">
                <a16:creationId xmlns:a16="http://schemas.microsoft.com/office/drawing/2014/main" id="{56973441-9FA0-A64C-B883-869EAE731565}"/>
              </a:ext>
            </a:extLst>
          </p:cNvPr>
          <p:cNvPicPr>
            <a:picLocks noChangeAspect="1"/>
          </p:cNvPicPr>
          <p:nvPr/>
        </p:nvPicPr>
        <p:blipFill>
          <a:blip r:link="rId3"/>
          <a:stretch>
            <a:fillRect/>
          </a:stretch>
        </p:blipFill>
        <p:spPr>
          <a:xfrm>
            <a:off x="1270000" y="1270000"/>
            <a:ext cx="63500" cy="76200"/>
          </a:xfrm>
          <a:prstGeom prst="rect">
            <a:avLst/>
          </a:prstGeom>
        </p:spPr>
      </p:pic>
      <p:pic>
        <p:nvPicPr>
          <p:cNvPr id="5" name="Picture 4">
            <a:extLst>
              <a:ext uri="{FF2B5EF4-FFF2-40B4-BE49-F238E27FC236}">
                <a16:creationId xmlns:a16="http://schemas.microsoft.com/office/drawing/2014/main" id="{10712DC4-C18E-284D-A5C9-0414E3888816}"/>
              </a:ext>
            </a:extLst>
          </p:cNvPr>
          <p:cNvPicPr>
            <a:picLocks noChangeAspect="1"/>
          </p:cNvPicPr>
          <p:nvPr/>
        </p:nvPicPr>
        <p:blipFill>
          <a:blip r:link="rId3"/>
          <a:stretch>
            <a:fillRect/>
          </a:stretch>
        </p:blipFill>
        <p:spPr>
          <a:xfrm>
            <a:off x="1270000" y="1270000"/>
            <a:ext cx="63500" cy="762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170" y="4753297"/>
            <a:ext cx="1935659" cy="1935659"/>
          </a:xfrm>
          <a:prstGeom prst="rect">
            <a:avLst/>
          </a:prstGeom>
        </p:spPr>
      </p:pic>
      <p:pic>
        <p:nvPicPr>
          <p:cNvPr id="6" name="Picture 5">
            <a:extLst>
              <a:ext uri="{FF2B5EF4-FFF2-40B4-BE49-F238E27FC236}">
                <a16:creationId xmlns:a16="http://schemas.microsoft.com/office/drawing/2014/main" id="{35934871-3E36-5E45-9AA5-FCEDB1B97F96}"/>
              </a:ext>
            </a:extLst>
          </p:cNvPr>
          <p:cNvPicPr>
            <a:picLocks noChangeAspect="1"/>
          </p:cNvPicPr>
          <p:nvPr/>
        </p:nvPicPr>
        <p:blipFill>
          <a:blip r:link="rId3"/>
          <a:stretch>
            <a:fillRect/>
          </a:stretch>
        </p:blipFill>
        <p:spPr>
          <a:xfrm>
            <a:off x="1270000" y="1270000"/>
            <a:ext cx="63500" cy="76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2" y="899427"/>
            <a:ext cx="288032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SRGANs</a:t>
            </a:r>
          </a:p>
        </p:txBody>
      </p:sp>
      <p:pic>
        <p:nvPicPr>
          <p:cNvPr id="5" name="Picture 4">
            <a:extLst>
              <a:ext uri="{FF2B5EF4-FFF2-40B4-BE49-F238E27FC236}">
                <a16:creationId xmlns:a16="http://schemas.microsoft.com/office/drawing/2014/main" id="{6E99AF36-3AFA-4746-AFEF-2E59847A56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7500" y="1392198"/>
            <a:ext cx="6769000" cy="3518580"/>
          </a:xfrm>
          <a:prstGeom prst="rect">
            <a:avLst/>
          </a:prstGeom>
        </p:spPr>
      </p:pic>
      <p:pic>
        <p:nvPicPr>
          <p:cNvPr id="7" name="Picture 6">
            <a:extLst>
              <a:ext uri="{FF2B5EF4-FFF2-40B4-BE49-F238E27FC236}">
                <a16:creationId xmlns:a16="http://schemas.microsoft.com/office/drawing/2014/main" id="{C6BBB892-0BF8-FF4E-ABC0-2CB524A55C41}"/>
              </a:ext>
            </a:extLst>
          </p:cNvPr>
          <p:cNvPicPr>
            <a:picLocks noChangeAspect="1"/>
          </p:cNvPicPr>
          <p:nvPr/>
        </p:nvPicPr>
        <p:blipFill>
          <a:blip r:embed="rId4"/>
          <a:stretch>
            <a:fillRect/>
          </a:stretch>
        </p:blipFill>
        <p:spPr>
          <a:xfrm>
            <a:off x="1867207" y="4941168"/>
            <a:ext cx="5264023" cy="777280"/>
          </a:xfrm>
          <a:prstGeom prst="rect">
            <a:avLst/>
          </a:prstGeom>
        </p:spPr>
      </p:pic>
      <p:sp>
        <p:nvSpPr>
          <p:cNvPr id="10"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Tree>
    <p:extLst>
      <p:ext uri="{BB962C8B-B14F-4D97-AF65-F5344CB8AC3E}">
        <p14:creationId xmlns:p14="http://schemas.microsoft.com/office/powerpoint/2010/main" val="1129270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482453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(Generator Network)</a:t>
            </a:r>
          </a:p>
        </p:txBody>
      </p:sp>
      <p:pic>
        <p:nvPicPr>
          <p:cNvPr id="4" name="Picture 3">
            <a:extLst>
              <a:ext uri="{FF2B5EF4-FFF2-40B4-BE49-F238E27FC236}">
                <a16:creationId xmlns:a16="http://schemas.microsoft.com/office/drawing/2014/main" id="{DFD6619E-EAB6-324E-B3B2-58C64A652E22}"/>
              </a:ext>
            </a:extLst>
          </p:cNvPr>
          <p:cNvPicPr>
            <a:picLocks noChangeAspect="1"/>
          </p:cNvPicPr>
          <p:nvPr/>
        </p:nvPicPr>
        <p:blipFill>
          <a:blip r:embed="rId3"/>
          <a:stretch>
            <a:fillRect/>
          </a:stretch>
        </p:blipFill>
        <p:spPr>
          <a:xfrm>
            <a:off x="1475656" y="1413467"/>
            <a:ext cx="6592662" cy="2041975"/>
          </a:xfrm>
          <a:prstGeom prst="rect">
            <a:avLst/>
          </a:prstGeom>
        </p:spPr>
      </p:pic>
      <p:pic>
        <p:nvPicPr>
          <p:cNvPr id="6" name="Picture 5">
            <a:extLst>
              <a:ext uri="{FF2B5EF4-FFF2-40B4-BE49-F238E27FC236}">
                <a16:creationId xmlns:a16="http://schemas.microsoft.com/office/drawing/2014/main" id="{08DFD1BD-2895-9041-ADBB-BB726C729337}"/>
              </a:ext>
            </a:extLst>
          </p:cNvPr>
          <p:cNvPicPr>
            <a:picLocks noChangeAspect="1"/>
          </p:cNvPicPr>
          <p:nvPr/>
        </p:nvPicPr>
        <p:blipFill>
          <a:blip r:embed="rId4"/>
          <a:stretch>
            <a:fillRect/>
          </a:stretch>
        </p:blipFill>
        <p:spPr>
          <a:xfrm>
            <a:off x="585038" y="4531677"/>
            <a:ext cx="2320585" cy="1273587"/>
          </a:xfrm>
          <a:prstGeom prst="rect">
            <a:avLst/>
          </a:prstGeom>
        </p:spPr>
      </p:pic>
      <p:pic>
        <p:nvPicPr>
          <p:cNvPr id="12" name="Picture 11" descr="C:\Users\Anhtus\Desktop\residual-block.png">
            <a:extLst>
              <a:ext uri="{FF2B5EF4-FFF2-40B4-BE49-F238E27FC236}">
                <a16:creationId xmlns:a16="http://schemas.microsoft.com/office/drawing/2014/main" id="{BD9499ED-B838-4E4D-B5C5-E5AF50B1888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252056" y="4531677"/>
            <a:ext cx="2112031" cy="1651586"/>
          </a:xfrm>
          <a:prstGeom prst="rect">
            <a:avLst/>
          </a:prstGeom>
          <a:noFill/>
          <a:ln>
            <a:noFill/>
          </a:ln>
        </p:spPr>
      </p:pic>
      <p:sp>
        <p:nvSpPr>
          <p:cNvPr id="13"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1374988" y="4005064"/>
            <a:ext cx="740684" cy="276999"/>
          </a:xfrm>
          <a:prstGeom prst="rect">
            <a:avLst/>
          </a:prstGeom>
          <a:noFill/>
          <a:ln w="9525" algn="ctr">
            <a:noFill/>
            <a:miter lim="800000"/>
            <a:headEnd/>
            <a:tailEnd/>
          </a:ln>
        </p:spPr>
        <p:txBody>
          <a:bodyPr wrap="square">
            <a:spAutoFit/>
          </a:bodyPr>
          <a:lstStyle/>
          <a:p>
            <a:pPr algn="just"/>
            <a:r>
              <a:rPr lang="en-US" altLang="ko-KR" sz="1200" dirty="0" err="1">
                <a:solidFill>
                  <a:srgbClr val="FF0000"/>
                </a:solidFill>
                <a:latin typeface="Source Sans Pro" panose="020B0604020202020204" charset="0"/>
              </a:rPr>
              <a:t>PReLU</a:t>
            </a:r>
            <a:r>
              <a:rPr lang="en-US" altLang="ko-KR" sz="1200" dirty="0">
                <a:solidFill>
                  <a:schemeClr val="bg2"/>
                </a:solidFill>
                <a:latin typeface="Source Sans Pro" panose="020B0604020202020204" charset="0"/>
              </a:rPr>
              <a:t> </a:t>
            </a:r>
          </a:p>
        </p:txBody>
      </p:sp>
      <p:sp>
        <p:nvSpPr>
          <p:cNvPr id="14"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3649697" y="4005064"/>
            <a:ext cx="1282343" cy="276999"/>
          </a:xfrm>
          <a:prstGeom prst="rect">
            <a:avLst/>
          </a:prstGeom>
          <a:noFill/>
          <a:ln w="9525" algn="ctr">
            <a:noFill/>
            <a:miter lim="800000"/>
            <a:headEnd/>
            <a:tailEnd/>
          </a:ln>
        </p:spPr>
        <p:txBody>
          <a:bodyPr wrap="square">
            <a:spAutoFit/>
          </a:bodyPr>
          <a:lstStyle/>
          <a:p>
            <a:pPr algn="just"/>
            <a:r>
              <a:rPr lang="en-US" altLang="ko-KR" sz="1200" dirty="0">
                <a:solidFill>
                  <a:srgbClr val="FF0000"/>
                </a:solidFill>
                <a:latin typeface="Source Sans Pro" panose="020B0604020202020204" charset="0"/>
              </a:rPr>
              <a:t>Residual Block</a:t>
            </a:r>
            <a:r>
              <a:rPr lang="en-US" altLang="ko-KR" sz="1200" dirty="0">
                <a:solidFill>
                  <a:schemeClr val="bg2"/>
                </a:solidFill>
                <a:latin typeface="Source Sans Pro" panose="020B0604020202020204" charset="0"/>
              </a:rPr>
              <a:t> </a:t>
            </a:r>
          </a:p>
        </p:txBody>
      </p:sp>
      <p:sp>
        <p:nvSpPr>
          <p:cNvPr id="1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6845714" y="4005064"/>
            <a:ext cx="1038654" cy="276999"/>
          </a:xfrm>
          <a:prstGeom prst="rect">
            <a:avLst/>
          </a:prstGeom>
          <a:noFill/>
          <a:ln w="9525" algn="ctr">
            <a:noFill/>
            <a:miter lim="800000"/>
            <a:headEnd/>
            <a:tailEnd/>
          </a:ln>
        </p:spPr>
        <p:txBody>
          <a:bodyPr wrap="square">
            <a:spAutoFit/>
          </a:bodyPr>
          <a:lstStyle/>
          <a:p>
            <a:pPr algn="just"/>
            <a:r>
              <a:rPr lang="en-US" altLang="ko-KR" sz="1200" dirty="0" err="1">
                <a:solidFill>
                  <a:srgbClr val="FF0000"/>
                </a:solidFill>
                <a:latin typeface="Source Sans Pro" panose="020B0604020202020204" charset="0"/>
              </a:rPr>
              <a:t>PixelShuffler</a:t>
            </a:r>
            <a:r>
              <a:rPr lang="en-US" altLang="ko-KR" sz="1200" dirty="0">
                <a:solidFill>
                  <a:schemeClr val="bg2"/>
                </a:solidFill>
                <a:latin typeface="Source Sans Pro" panose="020B0604020202020204" charset="0"/>
              </a:rPr>
              <a:t> </a:t>
            </a:r>
          </a:p>
        </p:txBody>
      </p:sp>
      <p:sp>
        <p:nvSpPr>
          <p:cNvPr id="16"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pic>
        <p:nvPicPr>
          <p:cNvPr id="235522" name="Picture 2" descr="Káº¿t quáº£ hÃ¬nh áº£nh cho pixel shuffl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55294" y="4531677"/>
            <a:ext cx="2979622" cy="1361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074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biệt</a:t>
            </a:r>
            <a:r>
              <a:rPr lang="en-US" altLang="ko-KR" dirty="0">
                <a:solidFill>
                  <a:schemeClr val="bg2"/>
                </a:solidFill>
                <a:latin typeface="Source Sans Pro" panose="020B0604020202020204" charset="0"/>
              </a:rPr>
              <a:t> (Discriminator Network)</a:t>
            </a:r>
          </a:p>
        </p:txBody>
      </p:sp>
      <p:pic>
        <p:nvPicPr>
          <p:cNvPr id="5" name="Picture 4">
            <a:extLst>
              <a:ext uri="{FF2B5EF4-FFF2-40B4-BE49-F238E27FC236}">
                <a16:creationId xmlns:a16="http://schemas.microsoft.com/office/drawing/2014/main" id="{300330E1-21F9-3D49-A321-84E119A873C4}"/>
              </a:ext>
            </a:extLst>
          </p:cNvPr>
          <p:cNvPicPr>
            <a:picLocks noChangeAspect="1"/>
          </p:cNvPicPr>
          <p:nvPr/>
        </p:nvPicPr>
        <p:blipFill>
          <a:blip r:embed="rId3"/>
          <a:stretch>
            <a:fillRect/>
          </a:stretch>
        </p:blipFill>
        <p:spPr>
          <a:xfrm>
            <a:off x="1389848" y="2060848"/>
            <a:ext cx="6759592" cy="1543765"/>
          </a:xfrm>
          <a:prstGeom prst="rect">
            <a:avLst/>
          </a:prstGeom>
        </p:spPr>
      </p:pic>
      <p:sp>
        <p:nvSpPr>
          <p:cNvPr id="9"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Tree>
    <p:extLst>
      <p:ext uri="{BB962C8B-B14F-4D97-AF65-F5344CB8AC3E}">
        <p14:creationId xmlns:p14="http://schemas.microsoft.com/office/powerpoint/2010/main" val="1663662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quan</a:t>
            </a:r>
            <a:r>
              <a:rPr lang="en-US" altLang="ko-KR" dirty="0">
                <a:solidFill>
                  <a:schemeClr val="bg2"/>
                </a:solidFill>
                <a:latin typeface="Source Sans Pro" panose="020B0604020202020204" charset="0"/>
              </a:rPr>
              <a:t> (Perceptual Loss)</a:t>
            </a:r>
          </a:p>
        </p:txBody>
      </p:sp>
      <p:pic>
        <p:nvPicPr>
          <p:cNvPr id="9" name="Picture 8">
            <a:extLst>
              <a:ext uri="{FF2B5EF4-FFF2-40B4-BE49-F238E27FC236}">
                <a16:creationId xmlns:a16="http://schemas.microsoft.com/office/drawing/2014/main" id="{FC2E770A-951A-7E4B-AC78-10EEE8F5E7C0}"/>
              </a:ext>
            </a:extLst>
          </p:cNvPr>
          <p:cNvPicPr/>
          <p:nvPr/>
        </p:nvPicPr>
        <p:blipFill>
          <a:blip r:embed="rId4"/>
          <a:stretch>
            <a:fillRect/>
          </a:stretch>
        </p:blipFill>
        <p:spPr>
          <a:xfrm>
            <a:off x="2177733" y="1759450"/>
            <a:ext cx="4788533" cy="1221321"/>
          </a:xfrm>
          <a:prstGeom prst="rect">
            <a:avLst/>
          </a:prstGeom>
        </p:spPr>
      </p:pic>
      <p:sp>
        <p:nvSpPr>
          <p:cNvPr id="10" name="Text Box 24">
            <a:extLst>
              <a:ext uri="{FF2B5EF4-FFF2-40B4-BE49-F238E27FC236}">
                <a16:creationId xmlns:a16="http://schemas.microsoft.com/office/drawing/2014/main" id="{B9BCAF8E-CB1B-3C4F-802E-6DBA349AF2F0}"/>
              </a:ext>
            </a:extLst>
          </p:cNvPr>
          <p:cNvSpPr txBox="1">
            <a:spLocks noChangeArrowheads="1"/>
          </p:cNvSpPr>
          <p:nvPr/>
        </p:nvSpPr>
        <p:spPr bwMode="auto">
          <a:xfrm>
            <a:off x="585038" y="350789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nội</a:t>
            </a:r>
            <a:r>
              <a:rPr lang="en-US" altLang="ko-KR" dirty="0">
                <a:solidFill>
                  <a:schemeClr val="bg2"/>
                </a:solidFill>
                <a:latin typeface="Source Sans Pro" panose="020B0604020202020204" charset="0"/>
              </a:rPr>
              <a:t> dung (Content Loss)</a:t>
            </a:r>
          </a:p>
        </p:txBody>
      </p:sp>
      <p:graphicFrame>
        <p:nvGraphicFramePr>
          <p:cNvPr id="6" name="Object 5">
            <a:extLst>
              <a:ext uri="{FF2B5EF4-FFF2-40B4-BE49-F238E27FC236}">
                <a16:creationId xmlns:a16="http://schemas.microsoft.com/office/drawing/2014/main" id="{96447245-DFB8-B740-A912-9E1F235E96FF}"/>
              </a:ext>
            </a:extLst>
          </p:cNvPr>
          <p:cNvGraphicFramePr>
            <a:graphicFrameLocks noChangeAspect="1"/>
          </p:cNvGraphicFramePr>
          <p:nvPr>
            <p:extLst>
              <p:ext uri="{D42A27DB-BD31-4B8C-83A1-F6EECF244321}">
                <p14:modId xmlns:p14="http://schemas.microsoft.com/office/powerpoint/2010/main" val="906707634"/>
              </p:ext>
            </p:extLst>
          </p:nvPr>
        </p:nvGraphicFramePr>
        <p:xfrm>
          <a:off x="1990105" y="5932451"/>
          <a:ext cx="5318199" cy="808917"/>
        </p:xfrm>
        <a:graphic>
          <a:graphicData uri="http://schemas.openxmlformats.org/presentationml/2006/ole">
            <mc:AlternateContent xmlns:mc="http://schemas.openxmlformats.org/markup-compatibility/2006">
              <mc:Choice xmlns:v="urn:schemas-microsoft-com:vml" Requires="v">
                <p:oleObj spid="_x0000_s230472" r:id="rId5" imgW="3924300" imgH="596900" progId="Equation.DSMT4">
                  <p:embed/>
                </p:oleObj>
              </mc:Choice>
              <mc:Fallback>
                <p:oleObj r:id="rId5" imgW="3924300" imgH="5969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0105" y="5932451"/>
                        <a:ext cx="5318199" cy="808917"/>
                      </a:xfrm>
                      <a:prstGeom prst="rect">
                        <a:avLst/>
                      </a:prstGeom>
                      <a:noFill/>
                    </p:spPr>
                  </p:pic>
                </p:oleObj>
              </mc:Fallback>
            </mc:AlternateContent>
          </a:graphicData>
        </a:graphic>
      </p:graphicFrame>
      <p:pic>
        <p:nvPicPr>
          <p:cNvPr id="13" name="Picture 12" descr="Káº¿t quáº£ hÃ¬nh áº£nh cho VGG19">
            <a:extLst>
              <a:ext uri="{FF2B5EF4-FFF2-40B4-BE49-F238E27FC236}">
                <a16:creationId xmlns:a16="http://schemas.microsoft.com/office/drawing/2014/main" id="{7ACE1E67-ACFF-3C4F-84B3-33DEEC94BFD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989706" y="3861048"/>
            <a:ext cx="3164586" cy="1746545"/>
          </a:xfrm>
          <a:prstGeom prst="rect">
            <a:avLst/>
          </a:prstGeom>
          <a:noFill/>
          <a:ln>
            <a:noFill/>
          </a:ln>
        </p:spPr>
      </p:pic>
      <p:sp>
        <p:nvSpPr>
          <p:cNvPr id="12"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
        <p:nvSpPr>
          <p:cNvPr id="14"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3671899" y="5595088"/>
            <a:ext cx="1764197" cy="261610"/>
          </a:xfrm>
          <a:prstGeom prst="rect">
            <a:avLst/>
          </a:prstGeom>
          <a:noFill/>
          <a:ln w="9525" algn="ctr">
            <a:noFill/>
            <a:miter lim="800000"/>
            <a:headEnd/>
            <a:tailEnd/>
          </a:ln>
        </p:spPr>
        <p:txBody>
          <a:bodyPr wrap="square">
            <a:spAutoFit/>
          </a:bodyPr>
          <a:lstStyle/>
          <a:p>
            <a:pPr algn="just"/>
            <a:r>
              <a:rPr lang="en-US" altLang="ko-KR" sz="1100" dirty="0" err="1">
                <a:solidFill>
                  <a:schemeClr val="bg2"/>
                </a:solidFill>
                <a:latin typeface="Source Sans Pro" panose="020B0604020202020204" charset="0"/>
              </a:rPr>
              <a:t>Mô</a:t>
            </a:r>
            <a:r>
              <a:rPr lang="en-US" altLang="ko-KR" sz="1100" dirty="0">
                <a:solidFill>
                  <a:schemeClr val="bg2"/>
                </a:solidFill>
                <a:latin typeface="Source Sans Pro" panose="020B0604020202020204" charset="0"/>
              </a:rPr>
              <a:t> </a:t>
            </a:r>
            <a:r>
              <a:rPr lang="en-US" altLang="ko-KR" sz="1100" dirty="0" err="1">
                <a:solidFill>
                  <a:schemeClr val="bg2"/>
                </a:solidFill>
                <a:latin typeface="Source Sans Pro" panose="020B0604020202020204" charset="0"/>
              </a:rPr>
              <a:t>hình</a:t>
            </a:r>
            <a:r>
              <a:rPr lang="en-US" altLang="ko-KR" sz="1100" dirty="0">
                <a:solidFill>
                  <a:schemeClr val="bg2"/>
                </a:solidFill>
                <a:latin typeface="Source Sans Pro" panose="020B0604020202020204" charset="0"/>
              </a:rPr>
              <a:t> </a:t>
            </a:r>
            <a:r>
              <a:rPr lang="en-US" altLang="ko-KR" sz="1100" dirty="0" err="1">
                <a:solidFill>
                  <a:schemeClr val="bg2"/>
                </a:solidFill>
                <a:latin typeface="Source Sans Pro" panose="020B0604020202020204" charset="0"/>
              </a:rPr>
              <a:t>mạng</a:t>
            </a:r>
            <a:r>
              <a:rPr lang="en-US" altLang="ko-KR" sz="1100" dirty="0">
                <a:solidFill>
                  <a:schemeClr val="bg2"/>
                </a:solidFill>
                <a:latin typeface="Source Sans Pro" panose="020B0604020202020204" charset="0"/>
              </a:rPr>
              <a:t> VGG-19</a:t>
            </a:r>
          </a:p>
        </p:txBody>
      </p:sp>
    </p:spTree>
    <p:extLst>
      <p:ext uri="{BB962C8B-B14F-4D97-AF65-F5344CB8AC3E}">
        <p14:creationId xmlns:p14="http://schemas.microsoft.com/office/powerpoint/2010/main" val="737350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đối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nghịch</a:t>
            </a:r>
            <a:r>
              <a:rPr lang="en-US" altLang="ko-KR" dirty="0">
                <a:solidFill>
                  <a:schemeClr val="bg2"/>
                </a:solidFill>
                <a:latin typeface="Source Sans Pro" panose="020B0604020202020204" charset="0"/>
              </a:rPr>
              <a:t> (Adversarial Loss)</a:t>
            </a:r>
          </a:p>
        </p:txBody>
      </p:sp>
      <p:graphicFrame>
        <p:nvGraphicFramePr>
          <p:cNvPr id="5" name="Object 4">
            <a:extLst>
              <a:ext uri="{FF2B5EF4-FFF2-40B4-BE49-F238E27FC236}">
                <a16:creationId xmlns:a16="http://schemas.microsoft.com/office/drawing/2014/main" id="{9F2C4B09-7B98-784D-9C11-7DDB0C2A3908}"/>
              </a:ext>
            </a:extLst>
          </p:cNvPr>
          <p:cNvGraphicFramePr>
            <a:graphicFrameLocks noChangeAspect="1"/>
          </p:cNvGraphicFramePr>
          <p:nvPr>
            <p:extLst>
              <p:ext uri="{D42A27DB-BD31-4B8C-83A1-F6EECF244321}">
                <p14:modId xmlns:p14="http://schemas.microsoft.com/office/powerpoint/2010/main" val="4134265282"/>
              </p:ext>
            </p:extLst>
          </p:nvPr>
        </p:nvGraphicFramePr>
        <p:xfrm>
          <a:off x="3100799" y="1466835"/>
          <a:ext cx="2839353" cy="666021"/>
        </p:xfrm>
        <a:graphic>
          <a:graphicData uri="http://schemas.openxmlformats.org/presentationml/2006/ole">
            <mc:AlternateContent xmlns:mc="http://schemas.openxmlformats.org/markup-compatibility/2006">
              <mc:Choice xmlns:v="urn:schemas-microsoft-com:vml" Requires="v">
                <p:oleObj spid="_x0000_s231501" r:id="rId4" imgW="2070100" imgH="495300" progId="Equation.DSMT4">
                  <p:embed/>
                </p:oleObj>
              </mc:Choice>
              <mc:Fallback>
                <p:oleObj r:id="rId4" imgW="2070100" imgH="495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0799" y="1466835"/>
                        <a:ext cx="2839353" cy="666021"/>
                      </a:xfrm>
                      <a:prstGeom prst="rect">
                        <a:avLst/>
                      </a:prstGeom>
                      <a:noFill/>
                    </p:spPr>
                  </p:pic>
                </p:oleObj>
              </mc:Fallback>
            </mc:AlternateContent>
          </a:graphicData>
        </a:graphic>
      </p:graphicFrame>
      <p:pic>
        <p:nvPicPr>
          <p:cNvPr id="231431" name="Picture 1158" descr="https://cdn-images-1.medium.com/freeze/max/1000/1*_JJKGJ2ivyEpzGvNcRa7Kg.png?q=20">
            <a:extLst>
              <a:ext uri="{FF2B5EF4-FFF2-40B4-BE49-F238E27FC236}">
                <a16:creationId xmlns:a16="http://schemas.microsoft.com/office/drawing/2014/main" id="{17DA4976-C3EB-EC4F-8E52-D58E315C03AD}"/>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2159732" y="2767186"/>
            <a:ext cx="4824536" cy="31913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4">
            <a:extLst>
              <a:ext uri="{FF2B5EF4-FFF2-40B4-BE49-F238E27FC236}">
                <a16:creationId xmlns:a16="http://schemas.microsoft.com/office/drawing/2014/main" id="{19C22F4B-3BCC-ED40-820F-A2070BDF60EB}"/>
              </a:ext>
            </a:extLst>
          </p:cNvPr>
          <p:cNvSpPr txBox="1">
            <a:spLocks noChangeArrowheads="1"/>
          </p:cNvSpPr>
          <p:nvPr/>
        </p:nvSpPr>
        <p:spPr bwMode="auto">
          <a:xfrm>
            <a:off x="585038" y="2397854"/>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hoá</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SRGANs</a:t>
            </a:r>
          </a:p>
        </p:txBody>
      </p:sp>
      <p:sp>
        <p:nvSpPr>
          <p:cNvPr id="11"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Tree>
    <p:extLst>
      <p:ext uri="{BB962C8B-B14F-4D97-AF65-F5344CB8AC3E}">
        <p14:creationId xmlns:p14="http://schemas.microsoft.com/office/powerpoint/2010/main" val="3041998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646331"/>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Bộ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VN-Celeb 23.000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1000 </a:t>
            </a:r>
            <a:r>
              <a:rPr lang="en-US" altLang="ko-KR" dirty="0" err="1">
                <a:solidFill>
                  <a:schemeClr val="bg2"/>
                </a:solidFill>
                <a:latin typeface="Source Sans Pro" panose="020B0604020202020204" charset="0"/>
              </a:rPr>
              <a:t>người</a:t>
            </a:r>
            <a:r>
              <a:rPr lang="en-US" altLang="ko-KR" dirty="0">
                <a:solidFill>
                  <a:schemeClr val="bg2"/>
                </a:solidFill>
                <a:latin typeface="Source Sans Pro" panose="020B0604020202020204" charset="0"/>
              </a:rPr>
              <a:t> VN </a:t>
            </a:r>
            <a:r>
              <a:rPr lang="en-US" altLang="ko-KR" dirty="0" err="1">
                <a:solidFill>
                  <a:schemeClr val="bg2"/>
                </a:solidFill>
                <a:latin typeface="Source Sans Pro" panose="020B0604020202020204" charset="0"/>
              </a:rPr>
              <a:t>đươc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cung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cấp</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bởi</a:t>
            </a:r>
            <a:r>
              <a:rPr lang="en-US" altLang="ko-KR" dirty="0">
                <a:solidFill>
                  <a:schemeClr val="bg2"/>
                </a:solidFill>
                <a:latin typeface="Source Sans Pro" panose="020B0604020202020204" charset="0"/>
              </a:rPr>
              <a:t> </a:t>
            </a:r>
            <a:r>
              <a:rPr lang="en-US" b="1" dirty="0" err="1"/>
              <a:t>AIviVN</a:t>
            </a:r>
            <a:endParaRPr lang="en-US" b="1" dirty="0"/>
          </a:p>
        </p:txBody>
      </p:sp>
      <p:pic>
        <p:nvPicPr>
          <p:cNvPr id="4" name="Picture 3">
            <a:extLst>
              <a:ext uri="{FF2B5EF4-FFF2-40B4-BE49-F238E27FC236}">
                <a16:creationId xmlns:a16="http://schemas.microsoft.com/office/drawing/2014/main" id="{8580E56F-5CEB-F84B-8CD5-FAE21C75ED2A}"/>
              </a:ext>
            </a:extLst>
          </p:cNvPr>
          <p:cNvPicPr>
            <a:picLocks noChangeAspect="1"/>
          </p:cNvPicPr>
          <p:nvPr/>
        </p:nvPicPr>
        <p:blipFill>
          <a:blip r:embed="rId3"/>
          <a:stretch>
            <a:fillRect/>
          </a:stretch>
        </p:blipFill>
        <p:spPr>
          <a:xfrm>
            <a:off x="1367110" y="1828497"/>
            <a:ext cx="6409780" cy="3201005"/>
          </a:xfrm>
          <a:prstGeom prst="rect">
            <a:avLst/>
          </a:prstGeom>
        </p:spPr>
      </p:pic>
      <p:sp>
        <p:nvSpPr>
          <p:cNvPr id="5" name="Rectangle 4"/>
          <p:cNvSpPr/>
          <p:nvPr/>
        </p:nvSpPr>
        <p:spPr>
          <a:xfrm>
            <a:off x="585038" y="5216924"/>
            <a:ext cx="8019410" cy="646331"/>
          </a:xfrm>
          <a:prstGeom prst="rect">
            <a:avLst/>
          </a:prstGeom>
        </p:spPr>
        <p:txBody>
          <a:bodyPr wrap="square">
            <a:spAutoFit/>
          </a:bodyPr>
          <a:lstStyle/>
          <a:p>
            <a:r>
              <a:rPr lang="en-US" altLang="ko-KR" dirty="0" err="1">
                <a:solidFill>
                  <a:schemeClr val="bg2"/>
                </a:solidFill>
                <a:latin typeface="Source Sans Pro" panose="020B0604020202020204" charset="0"/>
              </a:rPr>
              <a:t>Tổng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gồm</a:t>
            </a:r>
            <a:r>
              <a:rPr lang="en-US" altLang="ko-KR" dirty="0">
                <a:solidFill>
                  <a:schemeClr val="bg2"/>
                </a:solidFill>
                <a:latin typeface="Source Sans Pro" panose="020B0604020202020204" charset="0"/>
              </a:rPr>
              <a:t> 3000 </a:t>
            </a:r>
            <a:r>
              <a:rPr lang="en-US" altLang="ko-KR" dirty="0" err="1">
                <a:solidFill>
                  <a:schemeClr val="bg2"/>
                </a:solidFill>
                <a:latin typeface="Source Sans Pro" panose="020B0604020202020204" charset="0"/>
              </a:rPr>
              <a:t>mẫu</a:t>
            </a:r>
            <a:r>
              <a:rPr lang="en-US" altLang="ko-KR" dirty="0">
                <a:solidFill>
                  <a:schemeClr val="bg2"/>
                </a:solidFill>
                <a:latin typeface="Source Sans Pro" panose="020B0604020202020204" charset="0"/>
              </a:rPr>
              <a:t> chia </a:t>
            </a:r>
            <a:r>
              <a:rPr lang="en-US" altLang="ko-KR" dirty="0" err="1">
                <a:solidFill>
                  <a:schemeClr val="bg2"/>
                </a:solidFill>
                <a:latin typeface="Source Sans Pro" panose="020B0604020202020204" charset="0"/>
              </a:rPr>
              <a:t>làm</a:t>
            </a:r>
            <a:r>
              <a:rPr lang="en-US" altLang="ko-KR" dirty="0">
                <a:solidFill>
                  <a:schemeClr val="bg2"/>
                </a:solidFill>
                <a:latin typeface="Source Sans Pro" panose="020B0604020202020204" charset="0"/>
              </a:rPr>
              <a:t> 2 </a:t>
            </a:r>
            <a:r>
              <a:rPr lang="en-US" altLang="ko-KR" dirty="0" err="1">
                <a:solidFill>
                  <a:schemeClr val="bg2"/>
                </a:solidFill>
                <a:latin typeface="Source Sans Pro" panose="020B0604020202020204" charset="0"/>
              </a:rPr>
              <a:t>phần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huấn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luyện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kiểm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theo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tỉ</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lệ</a:t>
            </a:r>
            <a:r>
              <a:rPr lang="en-US" altLang="ko-KR" dirty="0">
                <a:solidFill>
                  <a:schemeClr val="bg2"/>
                </a:solidFill>
                <a:latin typeface="Source Sans Pro" panose="020B0604020202020204" charset="0"/>
              </a:rPr>
              <a:t> 80:20. </a:t>
            </a:r>
            <a:r>
              <a:rPr lang="en-US" altLang="ko-KR" dirty="0" err="1">
                <a:solidFill>
                  <a:schemeClr val="bg2"/>
                </a:solidFill>
                <a:latin typeface="Source Sans Pro" panose="020B0604020202020204" charset="0"/>
              </a:rPr>
              <a:t>Kích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thước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đầu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huấn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luyện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200x200 pixel</a:t>
            </a:r>
          </a:p>
        </p:txBody>
      </p:sp>
    </p:spTree>
    <p:extLst>
      <p:ext uri="{BB962C8B-B14F-4D97-AF65-F5344CB8AC3E}">
        <p14:creationId xmlns:p14="http://schemas.microsoft.com/office/powerpoint/2010/main" val="174843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1:  </a:t>
            </a:r>
          </a:p>
        </p:txBody>
      </p:sp>
      <p:graphicFrame>
        <p:nvGraphicFramePr>
          <p:cNvPr id="12" name="Table 11">
            <a:extLst>
              <a:ext uri="{FF2B5EF4-FFF2-40B4-BE49-F238E27FC236}">
                <a16:creationId xmlns:a16="http://schemas.microsoft.com/office/drawing/2014/main" id="{DEA8AE59-AE7C-5743-8376-CD856C1BD588}"/>
              </a:ext>
            </a:extLst>
          </p:cNvPr>
          <p:cNvGraphicFramePr>
            <a:graphicFrameLocks noGrp="1"/>
          </p:cNvGraphicFramePr>
          <p:nvPr>
            <p:extLst>
              <p:ext uri="{D42A27DB-BD31-4B8C-83A1-F6EECF244321}">
                <p14:modId xmlns:p14="http://schemas.microsoft.com/office/powerpoint/2010/main" val="658540280"/>
              </p:ext>
            </p:extLst>
          </p:nvPr>
        </p:nvGraphicFramePr>
        <p:xfrm>
          <a:off x="2888646" y="915649"/>
          <a:ext cx="5859818" cy="1066800"/>
        </p:xfrm>
        <a:graphic>
          <a:graphicData uri="http://schemas.openxmlformats.org/drawingml/2006/table">
            <a:tbl>
              <a:tblPr firstRow="1" firstCol="1" bandRow="1">
                <a:tableStyleId>{5C22544A-7EE6-4342-B048-85BDC9FD1C3A}</a:tableStyleId>
              </a:tblPr>
              <a:tblGrid>
                <a:gridCol w="2012262">
                  <a:extLst>
                    <a:ext uri="{9D8B030D-6E8A-4147-A177-3AD203B41FA5}">
                      <a16:colId xmlns:a16="http://schemas.microsoft.com/office/drawing/2014/main" val="1898041025"/>
                    </a:ext>
                  </a:extLst>
                </a:gridCol>
                <a:gridCol w="1925536">
                  <a:extLst>
                    <a:ext uri="{9D8B030D-6E8A-4147-A177-3AD203B41FA5}">
                      <a16:colId xmlns:a16="http://schemas.microsoft.com/office/drawing/2014/main" val="779494750"/>
                    </a:ext>
                  </a:extLst>
                </a:gridCol>
                <a:gridCol w="1922020">
                  <a:extLst>
                    <a:ext uri="{9D8B030D-6E8A-4147-A177-3AD203B41FA5}">
                      <a16:colId xmlns:a16="http://schemas.microsoft.com/office/drawing/2014/main" val="1491076990"/>
                    </a:ext>
                  </a:extLst>
                </a:gridCol>
              </a:tblGrid>
              <a:tr h="163830">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Phương pháp</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PSNR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SSIM</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66399497"/>
                  </a:ext>
                </a:extLst>
              </a:tr>
              <a:tr h="191135">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Nearest </a:t>
                      </a:r>
                      <a:r>
                        <a:rPr lang="en-US" sz="1400" dirty="0">
                          <a:solidFill>
                            <a:schemeClr val="tx1"/>
                          </a:solidFill>
                          <a:effectLst/>
                          <a:latin typeface="Times New Roman" panose="02020603050405020304" pitchFamily="18" charset="0"/>
                          <a:cs typeface="Times New Roman" panose="02020603050405020304" pitchFamily="18" charset="0"/>
                        </a:rPr>
                        <a:t>N</a:t>
                      </a:r>
                      <a:r>
                        <a:rPr lang="vi-VN" sz="1400" dirty="0">
                          <a:solidFill>
                            <a:schemeClr val="tx1"/>
                          </a:solidFill>
                          <a:effectLst/>
                          <a:latin typeface="Times New Roman" panose="02020603050405020304" pitchFamily="18" charset="0"/>
                          <a:cs typeface="Times New Roman" panose="02020603050405020304" pitchFamily="18" charset="0"/>
                        </a:rPr>
                        <a:t>eighbor</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24.83</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0.79</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18399958"/>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Bilinear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26.5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0.85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23281038"/>
                  </a:ext>
                </a:extLst>
              </a:tr>
              <a:tr h="181610">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Bicubic</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28.33</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0.89</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60446627"/>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SRGANs</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27.92</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0.88</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410176"/>
                  </a:ext>
                </a:extLst>
              </a:tr>
            </a:tbl>
          </a:graphicData>
        </a:graphic>
      </p:graphicFrame>
      <p:pic>
        <p:nvPicPr>
          <p:cNvPr id="9" name="Picture 8">
            <a:extLst>
              <a:ext uri="{FF2B5EF4-FFF2-40B4-BE49-F238E27FC236}">
                <a16:creationId xmlns:a16="http://schemas.microsoft.com/office/drawing/2014/main" id="{40254025-3F0A-AC42-A073-8F33A113E9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717032"/>
            <a:ext cx="9144000" cy="1463040"/>
          </a:xfrm>
          <a:prstGeom prst="rect">
            <a:avLst/>
          </a:prstGeom>
        </p:spPr>
      </p:pic>
      <p:pic>
        <p:nvPicPr>
          <p:cNvPr id="14" name="Picture 13">
            <a:extLst>
              <a:ext uri="{FF2B5EF4-FFF2-40B4-BE49-F238E27FC236}">
                <a16:creationId xmlns:a16="http://schemas.microsoft.com/office/drawing/2014/main" id="{EA8EDB93-507C-804E-B6CA-1C1ECC1BA5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09" y="5229200"/>
            <a:ext cx="9144000" cy="1463040"/>
          </a:xfrm>
          <a:prstGeom prst="rect">
            <a:avLst/>
          </a:prstGeom>
        </p:spPr>
      </p:pic>
      <p:pic>
        <p:nvPicPr>
          <p:cNvPr id="6" name="Picture 5">
            <a:extLst>
              <a:ext uri="{FF2B5EF4-FFF2-40B4-BE49-F238E27FC236}">
                <a16:creationId xmlns:a16="http://schemas.microsoft.com/office/drawing/2014/main" id="{E8170629-F8F0-9448-8570-54F87B31C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9" y="2173555"/>
            <a:ext cx="9144000" cy="1463040"/>
          </a:xfrm>
          <a:prstGeom prst="rect">
            <a:avLst/>
          </a:prstGeom>
        </p:spPr>
      </p:pic>
    </p:spTree>
    <p:extLst>
      <p:ext uri="{BB962C8B-B14F-4D97-AF65-F5344CB8AC3E}">
        <p14:creationId xmlns:p14="http://schemas.microsoft.com/office/powerpoint/2010/main" val="839771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1:  </a:t>
            </a:r>
            <a:r>
              <a:rPr lang="en-US" dirty="0">
                <a:solidFill>
                  <a:schemeClr val="bg2"/>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graphicFrame>
        <p:nvGraphicFramePr>
          <p:cNvPr id="15" name="Table 14">
            <a:extLst>
              <a:ext uri="{FF2B5EF4-FFF2-40B4-BE49-F238E27FC236}">
                <a16:creationId xmlns:a16="http://schemas.microsoft.com/office/drawing/2014/main" id="{336F4D3F-4F90-B348-ABA5-E044D5A7FA80}"/>
              </a:ext>
            </a:extLst>
          </p:cNvPr>
          <p:cNvGraphicFramePr>
            <a:graphicFrameLocks noGrp="1"/>
          </p:cNvGraphicFramePr>
          <p:nvPr>
            <p:extLst>
              <p:ext uri="{D42A27DB-BD31-4B8C-83A1-F6EECF244321}">
                <p14:modId xmlns:p14="http://schemas.microsoft.com/office/powerpoint/2010/main" val="4234619559"/>
              </p:ext>
            </p:extLst>
          </p:nvPr>
        </p:nvGraphicFramePr>
        <p:xfrm>
          <a:off x="2987824" y="1066056"/>
          <a:ext cx="5859818" cy="1066800"/>
        </p:xfrm>
        <a:graphic>
          <a:graphicData uri="http://schemas.openxmlformats.org/drawingml/2006/table">
            <a:tbl>
              <a:tblPr firstRow="1" firstCol="1" bandRow="1">
                <a:tableStyleId>{5C22544A-7EE6-4342-B048-85BDC9FD1C3A}</a:tableStyleId>
              </a:tblPr>
              <a:tblGrid>
                <a:gridCol w="2012262">
                  <a:extLst>
                    <a:ext uri="{9D8B030D-6E8A-4147-A177-3AD203B41FA5}">
                      <a16:colId xmlns:a16="http://schemas.microsoft.com/office/drawing/2014/main" val="1141839723"/>
                    </a:ext>
                  </a:extLst>
                </a:gridCol>
                <a:gridCol w="1925536">
                  <a:extLst>
                    <a:ext uri="{9D8B030D-6E8A-4147-A177-3AD203B41FA5}">
                      <a16:colId xmlns:a16="http://schemas.microsoft.com/office/drawing/2014/main" val="2514722498"/>
                    </a:ext>
                  </a:extLst>
                </a:gridCol>
                <a:gridCol w="1922020">
                  <a:extLst>
                    <a:ext uri="{9D8B030D-6E8A-4147-A177-3AD203B41FA5}">
                      <a16:colId xmlns:a16="http://schemas.microsoft.com/office/drawing/2014/main" val="2398132958"/>
                    </a:ext>
                  </a:extLst>
                </a:gridCol>
              </a:tblGrid>
              <a:tr h="16383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Phương pháp</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PSNR</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SSIM</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07463749"/>
                  </a:ext>
                </a:extLst>
              </a:tr>
              <a:tr h="191135">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Nearest </a:t>
                      </a:r>
                      <a:r>
                        <a:rPr lang="en-US" sz="1400">
                          <a:solidFill>
                            <a:schemeClr val="tx1"/>
                          </a:solidFill>
                          <a:effectLst/>
                          <a:latin typeface="Times New Roman" panose="02020603050405020304" pitchFamily="18" charset="0"/>
                          <a:cs typeface="Times New Roman" panose="02020603050405020304" pitchFamily="18" charset="0"/>
                        </a:rPr>
                        <a:t>N</a:t>
                      </a:r>
                      <a:r>
                        <a:rPr lang="vi-VN" sz="1400">
                          <a:solidFill>
                            <a:schemeClr val="tx1"/>
                          </a:solidFill>
                          <a:effectLst/>
                          <a:latin typeface="Times New Roman" panose="02020603050405020304" pitchFamily="18" charset="0"/>
                          <a:cs typeface="Times New Roman" panose="02020603050405020304" pitchFamily="18" charset="0"/>
                        </a:rPr>
                        <a:t>eighbor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2</a:t>
                      </a:r>
                      <a:r>
                        <a:rPr lang="en-US" sz="1400" dirty="0">
                          <a:solidFill>
                            <a:schemeClr val="tx1"/>
                          </a:solidFill>
                          <a:effectLst/>
                          <a:latin typeface="Times New Roman" panose="02020603050405020304" pitchFamily="18" charset="0"/>
                          <a:cs typeface="Times New Roman" panose="02020603050405020304" pitchFamily="18" charset="0"/>
                        </a:rPr>
                        <a:t>5</a:t>
                      </a:r>
                      <a:r>
                        <a:rPr lang="vi-VN" sz="1400" dirty="0">
                          <a:solidFill>
                            <a:schemeClr val="tx1"/>
                          </a:solidFill>
                          <a:effectLst/>
                          <a:latin typeface="Times New Roman" panose="02020603050405020304" pitchFamily="18" charset="0"/>
                          <a:cs typeface="Times New Roman" panose="02020603050405020304" pitchFamily="18" charset="0"/>
                        </a:rPr>
                        <a:t>.</a:t>
                      </a:r>
                      <a:r>
                        <a:rPr lang="en-US" sz="1400" dirty="0">
                          <a:solidFill>
                            <a:schemeClr val="tx1"/>
                          </a:solidFill>
                          <a:effectLst/>
                          <a:latin typeface="Times New Roman" panose="02020603050405020304" pitchFamily="18" charset="0"/>
                          <a:cs typeface="Times New Roman" panose="02020603050405020304" pitchFamily="18" charset="0"/>
                        </a:rPr>
                        <a:t>14</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a:t>
                      </a:r>
                      <a:r>
                        <a:rPr lang="en-US" sz="1400">
                          <a:solidFill>
                            <a:schemeClr val="tx1"/>
                          </a:solidFill>
                          <a:effectLst/>
                          <a:latin typeface="Times New Roman" panose="02020603050405020304" pitchFamily="18" charset="0"/>
                          <a:cs typeface="Times New Roman" panose="02020603050405020304" pitchFamily="18" charset="0"/>
                        </a:rPr>
                        <a:t>86</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8488535"/>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Bilinear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2</a:t>
                      </a:r>
                      <a:r>
                        <a:rPr lang="en-US" sz="1400" dirty="0">
                          <a:solidFill>
                            <a:schemeClr val="tx1"/>
                          </a:solidFill>
                          <a:effectLst/>
                          <a:latin typeface="Times New Roman" panose="02020603050405020304" pitchFamily="18" charset="0"/>
                          <a:cs typeface="Times New Roman" panose="02020603050405020304" pitchFamily="18" charset="0"/>
                        </a:rPr>
                        <a:t>7</a:t>
                      </a:r>
                      <a:r>
                        <a:rPr lang="vi-VN" sz="1400" dirty="0">
                          <a:solidFill>
                            <a:schemeClr val="tx1"/>
                          </a:solidFill>
                          <a:effectLst/>
                          <a:latin typeface="Times New Roman" panose="02020603050405020304" pitchFamily="18" charset="0"/>
                          <a:cs typeface="Times New Roman" panose="02020603050405020304" pitchFamily="18" charset="0"/>
                        </a:rPr>
                        <a:t>.</a:t>
                      </a:r>
                      <a:r>
                        <a:rPr lang="en-US" sz="1400" dirty="0">
                          <a:solidFill>
                            <a:schemeClr val="tx1"/>
                          </a:solidFill>
                          <a:effectLst/>
                          <a:latin typeface="Times New Roman" panose="02020603050405020304" pitchFamily="18" charset="0"/>
                          <a:cs typeface="Times New Roman" panose="02020603050405020304" pitchFamily="18" charset="0"/>
                        </a:rPr>
                        <a:t>28</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a:t>
                      </a:r>
                      <a:r>
                        <a:rPr lang="en-US" sz="1400" dirty="0">
                          <a:solidFill>
                            <a:schemeClr val="tx1"/>
                          </a:solidFill>
                          <a:effectLst/>
                          <a:latin typeface="Times New Roman" panose="02020603050405020304" pitchFamily="18" charset="0"/>
                          <a:cs typeface="Times New Roman" panose="02020603050405020304" pitchFamily="18" charset="0"/>
                        </a:rPr>
                        <a:t>93</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55764980"/>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Bicubic</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1400">
                          <a:solidFill>
                            <a:schemeClr val="tx1"/>
                          </a:solidFill>
                          <a:effectLst/>
                          <a:latin typeface="Times New Roman" panose="02020603050405020304" pitchFamily="18" charset="0"/>
                          <a:cs typeface="Times New Roman" panose="02020603050405020304" pitchFamily="18" charset="0"/>
                        </a:rPr>
                        <a:t>30</a:t>
                      </a:r>
                      <a:r>
                        <a:rPr lang="vi-VN" sz="1400">
                          <a:solidFill>
                            <a:schemeClr val="tx1"/>
                          </a:solidFill>
                          <a:effectLst/>
                          <a:latin typeface="Times New Roman" panose="02020603050405020304" pitchFamily="18" charset="0"/>
                          <a:cs typeface="Times New Roman" panose="02020603050405020304" pitchFamily="18" charset="0"/>
                        </a:rPr>
                        <a:t>.</a:t>
                      </a:r>
                      <a:r>
                        <a:rPr lang="en-US" sz="1400">
                          <a:solidFill>
                            <a:schemeClr val="tx1"/>
                          </a:solidFill>
                          <a:effectLst/>
                          <a:latin typeface="Times New Roman" panose="02020603050405020304" pitchFamily="18" charset="0"/>
                          <a:cs typeface="Times New Roman" panose="02020603050405020304" pitchFamily="18" charset="0"/>
                        </a:rPr>
                        <a:t>15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a:t>
                      </a:r>
                      <a:r>
                        <a:rPr lang="en-US" sz="1400">
                          <a:solidFill>
                            <a:schemeClr val="tx1"/>
                          </a:solidFill>
                          <a:effectLst/>
                          <a:latin typeface="Times New Roman" panose="02020603050405020304" pitchFamily="18" charset="0"/>
                          <a:cs typeface="Times New Roman" panose="02020603050405020304" pitchFamily="18" charset="0"/>
                        </a:rPr>
                        <a:t>95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94939009"/>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SRGANs</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a:t>
                      </a:r>
                      <a:r>
                        <a:rPr lang="en-US" sz="1400">
                          <a:solidFill>
                            <a:schemeClr val="tx1"/>
                          </a:solidFill>
                          <a:effectLst/>
                          <a:latin typeface="Times New Roman" panose="02020603050405020304" pitchFamily="18" charset="0"/>
                          <a:cs typeface="Times New Roman" panose="02020603050405020304" pitchFamily="18" charset="0"/>
                        </a:rPr>
                        <a:t>5</a:t>
                      </a:r>
                      <a:r>
                        <a:rPr lang="vi-VN" sz="1400">
                          <a:solidFill>
                            <a:schemeClr val="tx1"/>
                          </a:solidFill>
                          <a:effectLst/>
                          <a:latin typeface="Times New Roman" panose="02020603050405020304" pitchFamily="18" charset="0"/>
                          <a:cs typeface="Times New Roman" panose="02020603050405020304" pitchFamily="18" charset="0"/>
                        </a:rPr>
                        <a:t>.</a:t>
                      </a:r>
                      <a:r>
                        <a:rPr lang="en-US" sz="1400">
                          <a:solidFill>
                            <a:schemeClr val="tx1"/>
                          </a:solidFill>
                          <a:effectLst/>
                          <a:latin typeface="Times New Roman" panose="02020603050405020304" pitchFamily="18" charset="0"/>
                          <a:cs typeface="Times New Roman" panose="02020603050405020304" pitchFamily="18" charset="0"/>
                        </a:rPr>
                        <a:t>71</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a:t>
                      </a:r>
                      <a:r>
                        <a:rPr lang="en-US" sz="1400" dirty="0">
                          <a:solidFill>
                            <a:schemeClr val="tx1"/>
                          </a:solidFill>
                          <a:effectLst/>
                          <a:latin typeface="Times New Roman" panose="02020603050405020304" pitchFamily="18" charset="0"/>
                          <a:cs typeface="Times New Roman" panose="02020603050405020304" pitchFamily="18" charset="0"/>
                        </a:rPr>
                        <a:t>92</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684989"/>
                  </a:ext>
                </a:extLst>
              </a:tr>
            </a:tbl>
          </a:graphicData>
        </a:graphic>
      </p:graphicFrame>
      <p:pic>
        <p:nvPicPr>
          <p:cNvPr id="5" name="Picture 4">
            <a:extLst>
              <a:ext uri="{FF2B5EF4-FFF2-40B4-BE49-F238E27FC236}">
                <a16:creationId xmlns:a16="http://schemas.microsoft.com/office/drawing/2014/main" id="{EF18A464-39E9-1349-94CA-CA49EFF37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8880"/>
            <a:ext cx="9144000" cy="1463040"/>
          </a:xfrm>
          <a:prstGeom prst="rect">
            <a:avLst/>
          </a:prstGeom>
        </p:spPr>
      </p:pic>
      <p:pic>
        <p:nvPicPr>
          <p:cNvPr id="9" name="Picture 8">
            <a:extLst>
              <a:ext uri="{FF2B5EF4-FFF2-40B4-BE49-F238E27FC236}">
                <a16:creationId xmlns:a16="http://schemas.microsoft.com/office/drawing/2014/main" id="{BDD1B657-9B59-5545-A5A1-A5046E5103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61048"/>
            <a:ext cx="9144000" cy="1463040"/>
          </a:xfrm>
          <a:prstGeom prst="rect">
            <a:avLst/>
          </a:prstGeom>
        </p:spPr>
      </p:pic>
      <p:pic>
        <p:nvPicPr>
          <p:cNvPr id="13" name="Picture 12">
            <a:extLst>
              <a:ext uri="{FF2B5EF4-FFF2-40B4-BE49-F238E27FC236}">
                <a16:creationId xmlns:a16="http://schemas.microsoft.com/office/drawing/2014/main" id="{3D9F52BF-7AD3-4C43-84DC-2A581CD53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50336"/>
            <a:ext cx="9144000" cy="1463040"/>
          </a:xfrm>
          <a:prstGeom prst="rect">
            <a:avLst/>
          </a:prstGeom>
        </p:spPr>
      </p:pic>
    </p:spTree>
    <p:extLst>
      <p:ext uri="{BB962C8B-B14F-4D97-AF65-F5344CB8AC3E}">
        <p14:creationId xmlns:p14="http://schemas.microsoft.com/office/powerpoint/2010/main" val="432596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2:  </a:t>
            </a:r>
          </a:p>
        </p:txBody>
      </p:sp>
      <p:pic>
        <p:nvPicPr>
          <p:cNvPr id="13" name="Picture 12" descr="C:\Users\Anhtus\Desktop\591064aeb26af-img15.jpg">
            <a:extLst>
              <a:ext uri="{FF2B5EF4-FFF2-40B4-BE49-F238E27FC236}">
                <a16:creationId xmlns:a16="http://schemas.microsoft.com/office/drawing/2014/main" id="{BA20BF54-470C-DF42-AD03-50C813E3227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7827" y="1565121"/>
            <a:ext cx="5648346" cy="4002642"/>
          </a:xfrm>
          <a:prstGeom prst="rect">
            <a:avLst/>
          </a:prstGeom>
          <a:noFill/>
          <a:ln>
            <a:noFill/>
          </a:ln>
        </p:spPr>
      </p:pic>
      <p:sp>
        <p:nvSpPr>
          <p:cNvPr id="4" name="Rectangle 3">
            <a:extLst>
              <a:ext uri="{FF2B5EF4-FFF2-40B4-BE49-F238E27FC236}">
                <a16:creationId xmlns:a16="http://schemas.microsoft.com/office/drawing/2014/main" id="{D271FB56-E2DA-C446-92AE-A6542DFCEB3B}"/>
              </a:ext>
            </a:extLst>
          </p:cNvPr>
          <p:cNvSpPr/>
          <p:nvPr/>
        </p:nvSpPr>
        <p:spPr bwMode="auto">
          <a:xfrm>
            <a:off x="5508104" y="3269331"/>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10" name="Rectangle 9">
            <a:extLst>
              <a:ext uri="{FF2B5EF4-FFF2-40B4-BE49-F238E27FC236}">
                <a16:creationId xmlns:a16="http://schemas.microsoft.com/office/drawing/2014/main" id="{0706691C-D694-7247-8536-0DE26113FCBE}"/>
              </a:ext>
            </a:extLst>
          </p:cNvPr>
          <p:cNvSpPr/>
          <p:nvPr/>
        </p:nvSpPr>
        <p:spPr bwMode="auto">
          <a:xfrm>
            <a:off x="4403256" y="3429000"/>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12" name="Rectangle 11">
            <a:extLst>
              <a:ext uri="{FF2B5EF4-FFF2-40B4-BE49-F238E27FC236}">
                <a16:creationId xmlns:a16="http://schemas.microsoft.com/office/drawing/2014/main" id="{5FE72D3F-A1A1-E04C-802E-F4E8083E0C80}"/>
              </a:ext>
            </a:extLst>
          </p:cNvPr>
          <p:cNvSpPr/>
          <p:nvPr/>
        </p:nvSpPr>
        <p:spPr bwMode="auto">
          <a:xfrm>
            <a:off x="3267926" y="3354561"/>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14" name="Rectangle 13">
            <a:extLst>
              <a:ext uri="{FF2B5EF4-FFF2-40B4-BE49-F238E27FC236}">
                <a16:creationId xmlns:a16="http://schemas.microsoft.com/office/drawing/2014/main" id="{211F13D3-B10E-E843-BD49-D00859DA8E6E}"/>
              </a:ext>
            </a:extLst>
          </p:cNvPr>
          <p:cNvSpPr/>
          <p:nvPr/>
        </p:nvSpPr>
        <p:spPr bwMode="auto">
          <a:xfrm>
            <a:off x="6372200" y="3269331"/>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Tree>
    <p:extLst>
      <p:ext uri="{BB962C8B-B14F-4D97-AF65-F5344CB8AC3E}">
        <p14:creationId xmlns:p14="http://schemas.microsoft.com/office/powerpoint/2010/main" val="17830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2:  </a:t>
            </a:r>
          </a:p>
        </p:txBody>
      </p:sp>
      <p:pic>
        <p:nvPicPr>
          <p:cNvPr id="4" name="Picture 3">
            <a:extLst>
              <a:ext uri="{FF2B5EF4-FFF2-40B4-BE49-F238E27FC236}">
                <a16:creationId xmlns:a16="http://schemas.microsoft.com/office/drawing/2014/main" id="{B33F6EC2-BF81-F347-9564-91AD45E0B23A}"/>
              </a:ext>
            </a:extLst>
          </p:cNvPr>
          <p:cNvPicPr>
            <a:picLocks noChangeAspect="1"/>
          </p:cNvPicPr>
          <p:nvPr/>
        </p:nvPicPr>
        <p:blipFill>
          <a:blip r:embed="rId3"/>
          <a:stretch>
            <a:fillRect/>
          </a:stretch>
        </p:blipFill>
        <p:spPr>
          <a:xfrm>
            <a:off x="6588224" y="1290449"/>
            <a:ext cx="1564499" cy="1564499"/>
          </a:xfrm>
          <a:prstGeom prst="rect">
            <a:avLst/>
          </a:prstGeom>
        </p:spPr>
      </p:pic>
      <p:pic>
        <p:nvPicPr>
          <p:cNvPr id="8" name="Picture 7">
            <a:extLst>
              <a:ext uri="{FF2B5EF4-FFF2-40B4-BE49-F238E27FC236}">
                <a16:creationId xmlns:a16="http://schemas.microsoft.com/office/drawing/2014/main" id="{15ECC0E3-A020-A647-B1E5-F6A34C849F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1640" y="1772816"/>
            <a:ext cx="648072" cy="648072"/>
          </a:xfrm>
          <a:prstGeom prst="rect">
            <a:avLst/>
          </a:prstGeom>
        </p:spPr>
      </p:pic>
      <p:pic>
        <p:nvPicPr>
          <p:cNvPr id="14" name="Picture 13">
            <a:extLst>
              <a:ext uri="{FF2B5EF4-FFF2-40B4-BE49-F238E27FC236}">
                <a16:creationId xmlns:a16="http://schemas.microsoft.com/office/drawing/2014/main" id="{2F451AB6-4809-A64F-97E8-8F88A21AB3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7042" y="3429000"/>
            <a:ext cx="648072" cy="648072"/>
          </a:xfrm>
          <a:prstGeom prst="rect">
            <a:avLst/>
          </a:prstGeom>
        </p:spPr>
      </p:pic>
      <p:pic>
        <p:nvPicPr>
          <p:cNvPr id="25" name="Picture 24">
            <a:extLst>
              <a:ext uri="{FF2B5EF4-FFF2-40B4-BE49-F238E27FC236}">
                <a16:creationId xmlns:a16="http://schemas.microsoft.com/office/drawing/2014/main" id="{74E68A41-2361-CF42-9092-F0B6CA8293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8224" y="3068960"/>
            <a:ext cx="1562292" cy="1562292"/>
          </a:xfrm>
          <a:prstGeom prst="rect">
            <a:avLst/>
          </a:prstGeom>
        </p:spPr>
      </p:pic>
      <p:pic>
        <p:nvPicPr>
          <p:cNvPr id="27" name="Picture 26">
            <a:extLst>
              <a:ext uri="{FF2B5EF4-FFF2-40B4-BE49-F238E27FC236}">
                <a16:creationId xmlns:a16="http://schemas.microsoft.com/office/drawing/2014/main" id="{B2EB61E2-7810-454C-BE80-541A3FFC66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8224" y="4785524"/>
            <a:ext cx="1564499" cy="1564499"/>
          </a:xfrm>
          <a:prstGeom prst="rect">
            <a:avLst/>
          </a:prstGeom>
        </p:spPr>
      </p:pic>
      <p:pic>
        <p:nvPicPr>
          <p:cNvPr id="29" name="Picture 28">
            <a:extLst>
              <a:ext uri="{FF2B5EF4-FFF2-40B4-BE49-F238E27FC236}">
                <a16:creationId xmlns:a16="http://schemas.microsoft.com/office/drawing/2014/main" id="{72F775E5-E5CB-0648-9DA2-DF6D642AE24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84526" y="5301208"/>
            <a:ext cx="648072" cy="648072"/>
          </a:xfrm>
          <a:prstGeom prst="rect">
            <a:avLst/>
          </a:prstGeom>
        </p:spPr>
      </p:pic>
      <p:sp>
        <p:nvSpPr>
          <p:cNvPr id="38" name="Right Arrow 37">
            <a:extLst>
              <a:ext uri="{FF2B5EF4-FFF2-40B4-BE49-F238E27FC236}">
                <a16:creationId xmlns:a16="http://schemas.microsoft.com/office/drawing/2014/main" id="{7FF02285-8A03-EB4F-A83E-C9652945C5FD}"/>
              </a:ext>
            </a:extLst>
          </p:cNvPr>
          <p:cNvSpPr/>
          <p:nvPr/>
        </p:nvSpPr>
        <p:spPr bwMode="auto">
          <a:xfrm>
            <a:off x="2915816" y="1988840"/>
            <a:ext cx="792088" cy="216024"/>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39" name="Right Arrow 38">
            <a:extLst>
              <a:ext uri="{FF2B5EF4-FFF2-40B4-BE49-F238E27FC236}">
                <a16:creationId xmlns:a16="http://schemas.microsoft.com/office/drawing/2014/main" id="{893C342C-3774-CA44-9450-A5B1EEE1542F}"/>
              </a:ext>
            </a:extLst>
          </p:cNvPr>
          <p:cNvSpPr/>
          <p:nvPr/>
        </p:nvSpPr>
        <p:spPr bwMode="auto">
          <a:xfrm>
            <a:off x="2907988" y="3648152"/>
            <a:ext cx="792088" cy="216024"/>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40" name="Right Arrow 39">
            <a:extLst>
              <a:ext uri="{FF2B5EF4-FFF2-40B4-BE49-F238E27FC236}">
                <a16:creationId xmlns:a16="http://schemas.microsoft.com/office/drawing/2014/main" id="{13499DD4-70A8-5449-9C10-F4D46D1C08ED}"/>
              </a:ext>
            </a:extLst>
          </p:cNvPr>
          <p:cNvSpPr/>
          <p:nvPr/>
        </p:nvSpPr>
        <p:spPr bwMode="auto">
          <a:xfrm>
            <a:off x="2907988" y="5459761"/>
            <a:ext cx="792088" cy="216024"/>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pic>
        <p:nvPicPr>
          <p:cNvPr id="42" name="Picture 41">
            <a:extLst>
              <a:ext uri="{FF2B5EF4-FFF2-40B4-BE49-F238E27FC236}">
                <a16:creationId xmlns:a16="http://schemas.microsoft.com/office/drawing/2014/main" id="{9FAE2779-86F1-C443-BB88-D80BB0C7B6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24474" y="4787731"/>
            <a:ext cx="1562292" cy="1562292"/>
          </a:xfrm>
          <a:prstGeom prst="rect">
            <a:avLst/>
          </a:prstGeom>
        </p:spPr>
      </p:pic>
      <p:pic>
        <p:nvPicPr>
          <p:cNvPr id="44" name="Picture 43">
            <a:extLst>
              <a:ext uri="{FF2B5EF4-FFF2-40B4-BE49-F238E27FC236}">
                <a16:creationId xmlns:a16="http://schemas.microsoft.com/office/drawing/2014/main" id="{D2D027A0-327C-7F47-9D35-D50A2C44CD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24474" y="3068960"/>
            <a:ext cx="1562292" cy="1562292"/>
          </a:xfrm>
          <a:prstGeom prst="rect">
            <a:avLst/>
          </a:prstGeom>
        </p:spPr>
      </p:pic>
      <p:pic>
        <p:nvPicPr>
          <p:cNvPr id="46" name="Picture 45">
            <a:extLst>
              <a:ext uri="{FF2B5EF4-FFF2-40B4-BE49-F238E27FC236}">
                <a16:creationId xmlns:a16="http://schemas.microsoft.com/office/drawing/2014/main" id="{3D62F64E-91D5-EF4A-BFD3-200BCC46ED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24474" y="1268760"/>
            <a:ext cx="1562292" cy="1562292"/>
          </a:xfrm>
          <a:prstGeom prst="rect">
            <a:avLst/>
          </a:prstGeom>
        </p:spPr>
      </p:pic>
      <p:sp>
        <p:nvSpPr>
          <p:cNvPr id="47" name="Text Box 24">
            <a:extLst>
              <a:ext uri="{FF2B5EF4-FFF2-40B4-BE49-F238E27FC236}">
                <a16:creationId xmlns:a16="http://schemas.microsoft.com/office/drawing/2014/main" id="{DC47AA7C-C96E-A246-98B2-CBA503A1B45D}"/>
              </a:ext>
            </a:extLst>
          </p:cNvPr>
          <p:cNvSpPr txBox="1">
            <a:spLocks noChangeArrowheads="1"/>
          </p:cNvSpPr>
          <p:nvPr/>
        </p:nvSpPr>
        <p:spPr bwMode="auto">
          <a:xfrm>
            <a:off x="5292080" y="892352"/>
            <a:ext cx="740684" cy="276999"/>
          </a:xfrm>
          <a:prstGeom prst="rect">
            <a:avLst/>
          </a:prstGeom>
          <a:noFill/>
          <a:ln w="9525" algn="ctr">
            <a:noFill/>
            <a:miter lim="800000"/>
            <a:headEnd/>
            <a:tailEnd/>
          </a:ln>
        </p:spPr>
        <p:txBody>
          <a:bodyPr wrap="square">
            <a:spAutoFit/>
          </a:bodyPr>
          <a:lstStyle/>
          <a:p>
            <a:pPr algn="just"/>
            <a:r>
              <a:rPr lang="en-US" altLang="ko-KR" sz="1200" dirty="0">
                <a:solidFill>
                  <a:srgbClr val="FF0000"/>
                </a:solidFill>
                <a:latin typeface="Source Sans Pro" panose="020B0604020202020204" charset="0"/>
              </a:rPr>
              <a:t>Bicubic</a:t>
            </a:r>
            <a:r>
              <a:rPr lang="en-US" altLang="ko-KR" sz="1200" dirty="0">
                <a:solidFill>
                  <a:schemeClr val="bg2"/>
                </a:solidFill>
                <a:latin typeface="Source Sans Pro" panose="020B0604020202020204" charset="0"/>
              </a:rPr>
              <a:t> </a:t>
            </a:r>
          </a:p>
        </p:txBody>
      </p:sp>
      <p:sp>
        <p:nvSpPr>
          <p:cNvPr id="48" name="Text Box 24">
            <a:extLst>
              <a:ext uri="{FF2B5EF4-FFF2-40B4-BE49-F238E27FC236}">
                <a16:creationId xmlns:a16="http://schemas.microsoft.com/office/drawing/2014/main" id="{6F47DDFE-AE05-0443-AC6A-DEE0BDFF2CCB}"/>
              </a:ext>
            </a:extLst>
          </p:cNvPr>
          <p:cNvSpPr txBox="1">
            <a:spLocks noChangeArrowheads="1"/>
          </p:cNvSpPr>
          <p:nvPr/>
        </p:nvSpPr>
        <p:spPr bwMode="auto">
          <a:xfrm>
            <a:off x="6927020" y="905924"/>
            <a:ext cx="885340" cy="276999"/>
          </a:xfrm>
          <a:prstGeom prst="rect">
            <a:avLst/>
          </a:prstGeom>
          <a:noFill/>
          <a:ln w="9525" algn="ctr">
            <a:noFill/>
            <a:miter lim="800000"/>
            <a:headEnd/>
            <a:tailEnd/>
          </a:ln>
        </p:spPr>
        <p:txBody>
          <a:bodyPr wrap="square">
            <a:spAutoFit/>
          </a:bodyPr>
          <a:lstStyle/>
          <a:p>
            <a:pPr algn="just"/>
            <a:r>
              <a:rPr lang="en-US" altLang="ko-KR" sz="1200" dirty="0">
                <a:solidFill>
                  <a:srgbClr val="FF0000"/>
                </a:solidFill>
                <a:latin typeface="Source Sans Pro" panose="020B0604020202020204" charset="0"/>
              </a:rPr>
              <a:t>SRGANs</a:t>
            </a:r>
            <a:r>
              <a:rPr lang="en-US" altLang="ko-KR" sz="1200" dirty="0">
                <a:solidFill>
                  <a:schemeClr val="bg2"/>
                </a:solidFill>
                <a:latin typeface="Source Sans Pro" panose="020B0604020202020204" charset="0"/>
              </a:rPr>
              <a:t> </a:t>
            </a:r>
          </a:p>
        </p:txBody>
      </p:sp>
    </p:spTree>
    <p:extLst>
      <p:ext uri="{BB962C8B-B14F-4D97-AF65-F5344CB8AC3E}">
        <p14:creationId xmlns:p14="http://schemas.microsoft.com/office/powerpoint/2010/main" val="3235071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9" name="Text Box 24"/>
          <p:cNvSpPr txBox="1">
            <a:spLocks noChangeArrowheads="1"/>
          </p:cNvSpPr>
          <p:nvPr/>
        </p:nvSpPr>
        <p:spPr bwMode="auto">
          <a:xfrm>
            <a:off x="914400" y="1070415"/>
            <a:ext cx="7704138" cy="430887"/>
          </a:xfrm>
          <a:prstGeom prst="rect">
            <a:avLst/>
          </a:prstGeom>
          <a:noFill/>
          <a:ln w="9525" algn="ctr">
            <a:noFill/>
            <a:miter lim="800000"/>
            <a:headEnd/>
            <a:tailEnd/>
          </a:ln>
        </p:spPr>
        <p:txBody>
          <a:bodyPr>
            <a:spAutoFit/>
          </a:bodyPr>
          <a:lstStyle/>
          <a:p>
            <a:pPr algn="just"/>
            <a:r>
              <a:rPr lang="en-US" altLang="ko-KR" sz="2200" b="1" dirty="0" err="1"/>
              <a:t>Độ</a:t>
            </a:r>
            <a:r>
              <a:rPr lang="en-US" altLang="ko-KR" sz="2200" b="1" dirty="0"/>
              <a:t> </a:t>
            </a:r>
            <a:r>
              <a:rPr lang="en-US" altLang="ko-KR" sz="2200" b="1" dirty="0" err="1"/>
              <a:t>phân</a:t>
            </a:r>
            <a:r>
              <a:rPr lang="en-US" altLang="ko-KR" sz="2200" b="1" dirty="0"/>
              <a:t> </a:t>
            </a:r>
            <a:r>
              <a:rPr lang="en-US" altLang="ko-KR" sz="2200" b="1" dirty="0" err="1"/>
              <a:t>giải</a:t>
            </a:r>
            <a:r>
              <a:rPr lang="en-US" altLang="ko-KR" sz="2200" b="1" dirty="0"/>
              <a:t> </a:t>
            </a:r>
            <a:r>
              <a:rPr lang="en-US" altLang="ko-KR" sz="2200" b="1" dirty="0" err="1"/>
              <a:t>ảnh</a:t>
            </a:r>
            <a:endParaRPr lang="en-US" altLang="ko-KR" sz="2200" b="1" dirty="0"/>
          </a:p>
        </p:txBody>
      </p:sp>
      <p:sp>
        <p:nvSpPr>
          <p:cNvPr id="10" name="Oval 25"/>
          <p:cNvSpPr>
            <a:spLocks noChangeArrowheads="1"/>
          </p:cNvSpPr>
          <p:nvPr/>
        </p:nvSpPr>
        <p:spPr bwMode="auto">
          <a:xfrm>
            <a:off x="762000" y="1285859"/>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1" name="Text Box 24"/>
          <p:cNvSpPr txBox="1">
            <a:spLocks noChangeArrowheads="1"/>
          </p:cNvSpPr>
          <p:nvPr/>
        </p:nvSpPr>
        <p:spPr bwMode="auto">
          <a:xfrm>
            <a:off x="914400" y="1785926"/>
            <a:ext cx="7704138" cy="446088"/>
          </a:xfrm>
          <a:prstGeom prst="rect">
            <a:avLst/>
          </a:prstGeom>
          <a:noFill/>
          <a:ln w="9525" algn="ctr">
            <a:noFill/>
            <a:miter lim="800000"/>
            <a:headEnd/>
            <a:tailEnd/>
          </a:ln>
        </p:spPr>
        <p:txBody>
          <a:bodyPr>
            <a:spAutoFit/>
          </a:bodyPr>
          <a:lstStyle/>
          <a:p>
            <a:pPr algn="just"/>
            <a:r>
              <a:rPr lang="en-US" altLang="ko-KR" sz="2200" b="1" dirty="0" err="1"/>
              <a:t>Mạng</a:t>
            </a:r>
            <a:r>
              <a:rPr lang="en-US" altLang="ko-KR" sz="2200" b="1" dirty="0"/>
              <a:t> </a:t>
            </a:r>
            <a:r>
              <a:rPr lang="en-US" altLang="ko-KR" sz="2200" b="1" dirty="0" err="1"/>
              <a:t>tạo</a:t>
            </a:r>
            <a:r>
              <a:rPr lang="en-US" altLang="ko-KR" sz="2200" b="1" dirty="0"/>
              <a:t> </a:t>
            </a:r>
            <a:r>
              <a:rPr lang="en-US" altLang="ko-KR" sz="2200" b="1" dirty="0" err="1"/>
              <a:t>sinh</a:t>
            </a:r>
            <a:r>
              <a:rPr lang="en-US" altLang="ko-KR" sz="2200" b="1" dirty="0"/>
              <a:t> đối nghịch (GAN)</a:t>
            </a:r>
          </a:p>
        </p:txBody>
      </p:sp>
      <p:sp>
        <p:nvSpPr>
          <p:cNvPr id="12" name="Oval 25"/>
          <p:cNvSpPr>
            <a:spLocks noChangeArrowheads="1"/>
          </p:cNvSpPr>
          <p:nvPr/>
        </p:nvSpPr>
        <p:spPr bwMode="auto">
          <a:xfrm>
            <a:off x="762000" y="1928801"/>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3" name="Text Box 24"/>
          <p:cNvSpPr txBox="1">
            <a:spLocks noChangeArrowheads="1"/>
          </p:cNvSpPr>
          <p:nvPr/>
        </p:nvSpPr>
        <p:spPr bwMode="auto">
          <a:xfrm>
            <a:off x="920750" y="2411402"/>
            <a:ext cx="7704138" cy="769441"/>
          </a:xfrm>
          <a:prstGeom prst="rect">
            <a:avLst/>
          </a:prstGeom>
          <a:noFill/>
          <a:ln w="9525" algn="ctr">
            <a:noFill/>
            <a:miter lim="800000"/>
            <a:headEnd/>
            <a:tailEnd/>
          </a:ln>
        </p:spPr>
        <p:txBody>
          <a:bodyPr>
            <a:spAutoFit/>
          </a:bodyPr>
          <a:lstStyle/>
          <a:p>
            <a:pPr algn="just"/>
            <a:r>
              <a:rPr lang="en-US" altLang="ko-KR" sz="2200" b="1" dirty="0" err="1"/>
              <a:t>Mạng</a:t>
            </a:r>
            <a:r>
              <a:rPr lang="en-US" altLang="ko-KR" sz="2200" b="1" dirty="0"/>
              <a:t> SRGAN </a:t>
            </a:r>
            <a:r>
              <a:rPr lang="en-US" altLang="ko-KR" sz="2200" b="1" dirty="0" err="1"/>
              <a:t>và</a:t>
            </a:r>
            <a:r>
              <a:rPr lang="en-US" altLang="ko-KR" sz="2200" b="1" dirty="0"/>
              <a:t> </a:t>
            </a:r>
            <a:r>
              <a:rPr lang="en-US" altLang="ko-KR" sz="2200" b="1" dirty="0" err="1"/>
              <a:t>ứng</a:t>
            </a:r>
            <a:r>
              <a:rPr lang="en-US" altLang="ko-KR" sz="2200" b="1" dirty="0"/>
              <a:t> dung </a:t>
            </a:r>
            <a:r>
              <a:rPr lang="en-US" altLang="ko-KR" sz="2200" b="1" dirty="0" err="1"/>
              <a:t>trong</a:t>
            </a:r>
            <a:r>
              <a:rPr lang="en-US" altLang="ko-KR" sz="2200" b="1" dirty="0"/>
              <a:t> </a:t>
            </a:r>
            <a:r>
              <a:rPr lang="en-US" altLang="ko-KR" sz="2200" b="1" dirty="0" err="1"/>
              <a:t>nâng</a:t>
            </a:r>
            <a:r>
              <a:rPr lang="en-US" altLang="ko-KR" sz="2200" b="1" dirty="0"/>
              <a:t> </a:t>
            </a:r>
            <a:r>
              <a:rPr lang="en-US" altLang="ko-KR" sz="2200" b="1" dirty="0" err="1"/>
              <a:t>cao</a:t>
            </a:r>
            <a:r>
              <a:rPr lang="en-US" altLang="ko-KR" sz="2200" b="1" dirty="0"/>
              <a:t> </a:t>
            </a:r>
            <a:r>
              <a:rPr lang="en-US" altLang="ko-KR" sz="2200" b="1" dirty="0" err="1"/>
              <a:t>độ</a:t>
            </a:r>
            <a:r>
              <a:rPr lang="en-US" altLang="ko-KR" sz="2200" b="1" dirty="0"/>
              <a:t> </a:t>
            </a:r>
            <a:r>
              <a:rPr lang="en-US" altLang="ko-KR" sz="2200" b="1" dirty="0" err="1"/>
              <a:t>phân</a:t>
            </a:r>
            <a:r>
              <a:rPr lang="en-US" altLang="ko-KR" sz="2200" b="1" dirty="0"/>
              <a:t> </a:t>
            </a:r>
            <a:r>
              <a:rPr lang="en-US" altLang="ko-KR" sz="2200" b="1" dirty="0" err="1"/>
              <a:t>giải</a:t>
            </a:r>
            <a:r>
              <a:rPr lang="en-US" altLang="ko-KR" sz="2200" b="1" dirty="0"/>
              <a:t> </a:t>
            </a:r>
            <a:r>
              <a:rPr lang="en-US" altLang="ko-KR" sz="2200" b="1" dirty="0" err="1"/>
              <a:t>ảnh</a:t>
            </a:r>
            <a:r>
              <a:rPr lang="en-US" altLang="ko-KR" sz="2200" b="1" dirty="0"/>
              <a:t> </a:t>
            </a:r>
          </a:p>
        </p:txBody>
      </p:sp>
      <p:sp>
        <p:nvSpPr>
          <p:cNvPr id="14" name="Oval 25"/>
          <p:cNvSpPr>
            <a:spLocks noChangeArrowheads="1"/>
          </p:cNvSpPr>
          <p:nvPr/>
        </p:nvSpPr>
        <p:spPr bwMode="auto">
          <a:xfrm>
            <a:off x="768350" y="2554277"/>
            <a:ext cx="134938" cy="125412"/>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7" name="Text Box 24"/>
          <p:cNvSpPr txBox="1">
            <a:spLocks noChangeArrowheads="1"/>
          </p:cNvSpPr>
          <p:nvPr/>
        </p:nvSpPr>
        <p:spPr bwMode="auto">
          <a:xfrm>
            <a:off x="914400" y="3176512"/>
            <a:ext cx="7704138" cy="446088"/>
          </a:xfrm>
          <a:prstGeom prst="rect">
            <a:avLst/>
          </a:prstGeom>
          <a:noFill/>
          <a:ln w="9525" algn="ctr">
            <a:noFill/>
            <a:miter lim="800000"/>
            <a:headEnd/>
            <a:tailEnd/>
          </a:ln>
        </p:spPr>
        <p:txBody>
          <a:bodyPr>
            <a:spAutoFit/>
          </a:bodyPr>
          <a:lstStyle/>
          <a:p>
            <a:pPr algn="just"/>
            <a:r>
              <a:rPr lang="en-US" altLang="ko-KR" sz="2200" b="1" dirty="0" err="1"/>
              <a:t>Kết</a:t>
            </a:r>
            <a:r>
              <a:rPr lang="en-US" altLang="ko-KR" sz="2200" b="1" dirty="0"/>
              <a:t> </a:t>
            </a:r>
            <a:r>
              <a:rPr lang="en-US" altLang="ko-KR" sz="2200" b="1" dirty="0" err="1"/>
              <a:t>quả</a:t>
            </a:r>
            <a:r>
              <a:rPr lang="en-US" altLang="ko-KR" sz="2200" b="1" dirty="0"/>
              <a:t> </a:t>
            </a:r>
            <a:r>
              <a:rPr lang="en-US" altLang="ko-KR" sz="2200" b="1" dirty="0" err="1"/>
              <a:t>thực</a:t>
            </a:r>
            <a:r>
              <a:rPr lang="en-US" altLang="ko-KR" sz="2200" b="1" dirty="0"/>
              <a:t> </a:t>
            </a:r>
            <a:r>
              <a:rPr lang="en-US" altLang="ko-KR" sz="2200" b="1" dirty="0" err="1"/>
              <a:t>nghiệm</a:t>
            </a:r>
            <a:endParaRPr lang="en-US" altLang="ko-KR" sz="2200" b="1" dirty="0"/>
          </a:p>
        </p:txBody>
      </p:sp>
      <p:sp>
        <p:nvSpPr>
          <p:cNvPr id="18" name="Oval 25"/>
          <p:cNvSpPr>
            <a:spLocks noChangeArrowheads="1"/>
          </p:cNvSpPr>
          <p:nvPr/>
        </p:nvSpPr>
        <p:spPr bwMode="auto">
          <a:xfrm>
            <a:off x="762000" y="3319387"/>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6" name="Line 31">
            <a:extLst>
              <a:ext uri="{FF2B5EF4-FFF2-40B4-BE49-F238E27FC236}">
                <a16:creationId xmlns:a16="http://schemas.microsoft.com/office/drawing/2014/main" id="{A91EB084-62DC-374A-B917-8639997AC510}"/>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21" name="Text Box 33">
            <a:extLst>
              <a:ext uri="{FF2B5EF4-FFF2-40B4-BE49-F238E27FC236}">
                <a16:creationId xmlns:a16="http://schemas.microsoft.com/office/drawing/2014/main" id="{22DB2BFC-497E-0A4D-AFAC-8E161BED15EC}"/>
              </a:ext>
            </a:extLst>
          </p:cNvPr>
          <p:cNvSpPr txBox="1">
            <a:spLocks noChangeArrowheads="1"/>
          </p:cNvSpPr>
          <p:nvPr/>
        </p:nvSpPr>
        <p:spPr bwMode="auto">
          <a:xfrm>
            <a:off x="251520" y="296564"/>
            <a:ext cx="1797287"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Đề</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cương</a:t>
            </a:r>
            <a:endParaRPr lang="en-US" altLang="ko-KR" sz="2400" b="1" i="1" dirty="0">
              <a:solidFill>
                <a:srgbClr val="333399"/>
              </a:solidFill>
              <a:latin typeface="Verdana"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3DE840-2DC1-7C40-BBEA-7D14CB4196A5}"/>
              </a:ext>
            </a:extLst>
          </p:cNvPr>
          <p:cNvSpPr txBox="1">
            <a:spLocks noChangeArrowheads="1"/>
          </p:cNvSpPr>
          <p:nvPr/>
        </p:nvSpPr>
        <p:spPr bwMode="auto">
          <a:xfrm>
            <a:off x="36512" y="1700808"/>
            <a:ext cx="9144000" cy="2492375"/>
          </a:xfrm>
          <a:prstGeom prst="rect">
            <a:avLst/>
          </a:prstGeom>
          <a:ln>
            <a:miter lim="800000"/>
            <a:headEnd/>
            <a:tailEnd/>
          </a:ln>
        </p:spPr>
        <p:txBody>
          <a:bodyPr vert="horz" wrap="square" lIns="114287" tIns="58731" rIns="114287" bIns="58731" numCol="1" anchor="ctr" anchorCtr="0" compatLnSpc="1">
            <a:prstTxWarp prst="textNoShape">
              <a:avLst/>
            </a:prstTxWarp>
          </a:bodyPr>
          <a:lstStyle>
            <a:lvl1pPr algn="ctr" rtl="0" eaLnBrk="0" fontAlgn="base" latinLnBrk="1" hangingPunct="0">
              <a:spcBef>
                <a:spcPct val="0"/>
              </a:spcBef>
              <a:spcAft>
                <a:spcPct val="0"/>
              </a:spcAft>
              <a:defRPr kumimoji="1" sz="4400">
                <a:solidFill>
                  <a:schemeClr val="tx2"/>
                </a:solidFill>
                <a:latin typeface="+mj-lt"/>
                <a:ea typeface="+mj-ea"/>
                <a:cs typeface="+mj-cs"/>
              </a:defRPr>
            </a:lvl1pPr>
            <a:lvl2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2pPr>
            <a:lvl3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3pPr>
            <a:lvl4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4pPr>
            <a:lvl5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eaLnBrk="1" hangingPunct="1">
              <a:lnSpc>
                <a:spcPct val="115000"/>
              </a:lnSpc>
              <a:defRPr/>
            </a:pP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Em</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xin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chân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thành</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cảm</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ơn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a:t>
            </a:r>
          </a:p>
        </p:txBody>
      </p:sp>
      <p:pic>
        <p:nvPicPr>
          <p:cNvPr id="4" name="Picture 3">
            <a:extLst>
              <a:ext uri="{FF2B5EF4-FFF2-40B4-BE49-F238E27FC236}">
                <a16:creationId xmlns:a16="http://schemas.microsoft.com/office/drawing/2014/main" id="{581BCDCB-3FE0-924A-8FF3-89CE72ECE4C8}"/>
              </a:ext>
            </a:extLst>
          </p:cNvPr>
          <p:cNvPicPr>
            <a:picLocks noChangeAspect="1"/>
          </p:cNvPicPr>
          <p:nvPr/>
        </p:nvPicPr>
        <p:blipFill>
          <a:blip r:embed="rId3"/>
          <a:stretch>
            <a:fillRect/>
          </a:stretch>
        </p:blipFill>
        <p:spPr>
          <a:xfrm>
            <a:off x="2312097" y="3510116"/>
            <a:ext cx="4889500" cy="304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312" y="116632"/>
            <a:ext cx="1368152" cy="1368152"/>
          </a:xfrm>
          <a:prstGeom prst="rect">
            <a:avLst/>
          </a:prstGeom>
        </p:spPr>
      </p:pic>
    </p:spTree>
    <p:extLst>
      <p:ext uri="{BB962C8B-B14F-4D97-AF65-F5344CB8AC3E}">
        <p14:creationId xmlns:p14="http://schemas.microsoft.com/office/powerpoint/2010/main" val="2895896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1"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7" name="Text Box 24">
            <a:extLst>
              <a:ext uri="{FF2B5EF4-FFF2-40B4-BE49-F238E27FC236}">
                <a16:creationId xmlns:a16="http://schemas.microsoft.com/office/drawing/2014/main" id="{D1B9AA71-172A-2443-8ACC-DAFE1F6E2626}"/>
              </a:ext>
            </a:extLst>
          </p:cNvPr>
          <p:cNvSpPr txBox="1">
            <a:spLocks noChangeArrowheads="1"/>
          </p:cNvSpPr>
          <p:nvPr/>
        </p:nvSpPr>
        <p:spPr bwMode="auto">
          <a:xfrm>
            <a:off x="539552" y="5219908"/>
            <a:ext cx="7704138" cy="369332"/>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Định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nghĩa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mức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độ</a:t>
            </a:r>
            <a:r>
              <a:rPr lang="en-US" altLang="ko-KR" dirty="0">
                <a:solidFill>
                  <a:schemeClr val="bg2"/>
                </a:solidFill>
                <a:latin typeface="Source Sans Pro" panose="020B0604020202020204" charset="0"/>
              </a:rPr>
              <a:t> chi </a:t>
            </a:r>
            <a:r>
              <a:rPr lang="en-US" altLang="ko-KR" dirty="0" err="1">
                <a:solidFill>
                  <a:schemeClr val="bg2"/>
                </a:solidFill>
                <a:latin typeface="Source Sans Pro" panose="020B0604020202020204" charset="0"/>
              </a:rPr>
              <a:t>tiết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thông</a:t>
            </a:r>
            <a:r>
              <a:rPr lang="en-US" altLang="ko-KR" dirty="0">
                <a:solidFill>
                  <a:schemeClr val="bg2"/>
                </a:solidFill>
                <a:latin typeface="Source Sans Pro" panose="020B0604020202020204" charset="0"/>
              </a:rPr>
              <a:t> tin) </a:t>
            </a:r>
            <a:r>
              <a:rPr lang="en-US" altLang="ko-KR" dirty="0" err="1">
                <a:solidFill>
                  <a:schemeClr val="bg2"/>
                </a:solidFill>
                <a:latin typeface="Source Sans Pro" panose="020B0604020202020204" charset="0"/>
              </a:rPr>
              <a:t>chứa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trong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bức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endParaRPr lang="en-US" altLang="ko-KR" dirty="0">
              <a:solidFill>
                <a:schemeClr val="bg2"/>
              </a:solidFill>
              <a:latin typeface="Source Sans Pro" panose="020B0604020202020204" charset="0"/>
            </a:endParaRPr>
          </a:p>
        </p:txBody>
      </p:sp>
      <p:sp>
        <p:nvSpPr>
          <p:cNvPr id="19" name="Line 31">
            <a:extLst>
              <a:ext uri="{FF2B5EF4-FFF2-40B4-BE49-F238E27FC236}">
                <a16:creationId xmlns:a16="http://schemas.microsoft.com/office/drawing/2014/main" id="{AFBAB093-A3CF-6443-90BD-D1C8422F28A9}"/>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20" name="Text Box 33">
            <a:extLst>
              <a:ext uri="{FF2B5EF4-FFF2-40B4-BE49-F238E27FC236}">
                <a16:creationId xmlns:a16="http://schemas.microsoft.com/office/drawing/2014/main" id="{E8D44019-9F31-E34A-9629-257FBB0E0B82}"/>
              </a:ext>
            </a:extLst>
          </p:cNvPr>
          <p:cNvSpPr txBox="1">
            <a:spLocks noChangeArrowheads="1"/>
          </p:cNvSpPr>
          <p:nvPr/>
        </p:nvSpPr>
        <p:spPr bwMode="auto">
          <a:xfrm>
            <a:off x="251520" y="296564"/>
            <a:ext cx="6609502"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Độ</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phân</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giải</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ảnh</a:t>
            </a:r>
            <a:r>
              <a:rPr lang="en-US" altLang="ko-KR" sz="2400" b="1" i="1" dirty="0">
                <a:solidFill>
                  <a:srgbClr val="333399"/>
                </a:solidFill>
                <a:latin typeface="Verdana" pitchFamily="34" charset="0"/>
              </a:rPr>
              <a:t> (Image Resolution)</a:t>
            </a:r>
          </a:p>
        </p:txBody>
      </p:sp>
      <p:sp>
        <p:nvSpPr>
          <p:cNvPr id="9"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742177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Độ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gì</a:t>
            </a:r>
            <a:r>
              <a:rPr lang="en-US" altLang="ko-KR" dirty="0">
                <a:solidFill>
                  <a:schemeClr val="bg2"/>
                </a:solidFill>
                <a:latin typeface="Source Sans Pro" panose="020B0604020202020204" charset="0"/>
              </a:rPr>
              <a: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074" y="1842866"/>
            <a:ext cx="5915851" cy="3172268"/>
          </a:xfrm>
          <a:prstGeom prst="rect">
            <a:avLst/>
          </a:prstGeom>
        </p:spPr>
      </p:pic>
      <p:sp>
        <p:nvSpPr>
          <p:cNvPr id="10"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539552" y="5687960"/>
            <a:ext cx="7920880" cy="646331"/>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Độ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không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gian</a:t>
            </a:r>
            <a:r>
              <a:rPr lang="en-US" altLang="ko-KR" dirty="0">
                <a:solidFill>
                  <a:schemeClr val="bg2"/>
                </a:solidFill>
                <a:latin typeface="Source Sans Pro" panose="020B0604020202020204" charset="0"/>
              </a:rPr>
              <a:t> (Spatial Resolution): </a:t>
            </a:r>
            <a:r>
              <a:rPr lang="en-US" altLang="ko-KR" dirty="0" err="1">
                <a:solidFill>
                  <a:schemeClr val="bg2"/>
                </a:solidFill>
                <a:latin typeface="Source Sans Pro" panose="020B0604020202020204" charset="0"/>
              </a:rPr>
              <a:t>Khả</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năng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biểu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diễn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thông</a:t>
            </a:r>
            <a:r>
              <a:rPr lang="en-US" altLang="ko-KR" dirty="0">
                <a:solidFill>
                  <a:schemeClr val="bg2"/>
                </a:solidFill>
                <a:latin typeface="Source Sans Pro" panose="020B0604020202020204" charset="0"/>
              </a:rPr>
              <a:t> tin </a:t>
            </a:r>
            <a:r>
              <a:rPr lang="en-US" altLang="ko-KR" dirty="0" err="1">
                <a:solidFill>
                  <a:schemeClr val="bg2"/>
                </a:solidFill>
                <a:latin typeface="Source Sans Pro" panose="020B0604020202020204" charset="0"/>
              </a:rPr>
              <a:t>trên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môt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đơn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vị</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diện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tích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được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bằng</a:t>
            </a:r>
            <a:r>
              <a:rPr lang="en-US" altLang="ko-KR" dirty="0">
                <a:solidFill>
                  <a:schemeClr val="bg2"/>
                </a:solidFill>
                <a:latin typeface="Source Sans Pro" panose="020B0604020202020204" charset="0"/>
              </a:rPr>
              <a:t> PPI (Pixel per Inch)</a:t>
            </a:r>
          </a:p>
        </p:txBody>
      </p:sp>
    </p:spTree>
    <p:extLst>
      <p:ext uri="{BB962C8B-B14F-4D97-AF65-F5344CB8AC3E}">
        <p14:creationId xmlns:p14="http://schemas.microsoft.com/office/powerpoint/2010/main" val="2283741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1"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8"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540270" y="5651956"/>
            <a:ext cx="7704138" cy="646331"/>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Các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yếu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tố</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hưởng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đến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chất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lượng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gồm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có</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toán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tử</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mờ</a:t>
            </a:r>
            <a:r>
              <a:rPr lang="en-US" altLang="ko-KR" dirty="0">
                <a:solidFill>
                  <a:schemeClr val="bg2"/>
                </a:solidFill>
                <a:latin typeface="Source Sans Pro" panose="020B0604020202020204" charset="0"/>
              </a:rPr>
              <a:t> (H),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hưởng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bởi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chuyển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(F), </a:t>
            </a:r>
            <a:r>
              <a:rPr lang="en-US" altLang="ko-KR" dirty="0" err="1">
                <a:solidFill>
                  <a:schemeClr val="bg2"/>
                </a:solidFill>
                <a:latin typeface="Source Sans Pro" panose="020B0604020202020204" charset="0"/>
              </a:rPr>
              <a:t>quá</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mẫu</a:t>
            </a:r>
            <a:r>
              <a:rPr lang="en-US" altLang="ko-KR" dirty="0">
                <a:solidFill>
                  <a:schemeClr val="bg2"/>
                </a:solidFill>
                <a:latin typeface="Source Sans Pro" panose="020B0604020202020204" charset="0"/>
              </a:rPr>
              <a:t> (D)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biến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nhiễu</a:t>
            </a:r>
            <a:r>
              <a:rPr lang="en-US" altLang="ko-KR" dirty="0">
                <a:solidFill>
                  <a:schemeClr val="bg2"/>
                </a:solidFill>
                <a:latin typeface="Source Sans Pro" panose="020B0604020202020204" charset="0"/>
              </a:rPr>
              <a:t>  </a:t>
            </a:r>
          </a:p>
        </p:txBody>
      </p:sp>
      <p:sp>
        <p:nvSpPr>
          <p:cNvPr id="5" name="Rectangle 2">
            <a:extLst>
              <a:ext uri="{FF2B5EF4-FFF2-40B4-BE49-F238E27FC236}">
                <a16:creationId xmlns:a16="http://schemas.microsoft.com/office/drawing/2014/main" id="{BED91BF8-1E0A-7844-9C26-5362733F00B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B1651A56-F973-4F4A-B0AB-5C203BDA9B9F}"/>
              </a:ext>
            </a:extLst>
          </p:cNvPr>
          <p:cNvGraphicFramePr>
            <a:graphicFrameLocks noChangeAspect="1"/>
          </p:cNvGraphicFramePr>
          <p:nvPr>
            <p:extLst>
              <p:ext uri="{D42A27DB-BD31-4B8C-83A1-F6EECF244321}">
                <p14:modId xmlns:p14="http://schemas.microsoft.com/office/powerpoint/2010/main" val="2455358984"/>
              </p:ext>
            </p:extLst>
          </p:nvPr>
        </p:nvGraphicFramePr>
        <p:xfrm>
          <a:off x="1404007" y="1509614"/>
          <a:ext cx="5976664" cy="3503562"/>
        </p:xfrm>
        <a:graphic>
          <a:graphicData uri="http://schemas.openxmlformats.org/presentationml/2006/ole">
            <mc:AlternateContent xmlns:mc="http://schemas.openxmlformats.org/markup-compatibility/2006">
              <mc:Choice xmlns:v="urn:schemas-microsoft-com:vml" Requires="v">
                <p:oleObj spid="_x0000_s228525" r:id="rId4" imgW="17424400" imgH="10045700" progId="Visio.Drawing.11">
                  <p:embed/>
                </p:oleObj>
              </mc:Choice>
              <mc:Fallback>
                <p:oleObj r:id="rId4" imgW="17424400" imgH="100457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4007" y="1509614"/>
                        <a:ext cx="5976664" cy="3503562"/>
                      </a:xfrm>
                      <a:prstGeom prst="rect">
                        <a:avLst/>
                      </a:prstGeom>
                      <a:noFill/>
                    </p:spPr>
                  </p:pic>
                </p:oleObj>
              </mc:Fallback>
            </mc:AlternateContent>
          </a:graphicData>
        </a:graphic>
      </p:graphicFrame>
      <p:graphicFrame>
        <p:nvGraphicFramePr>
          <p:cNvPr id="10" name="Object 9">
            <a:extLst>
              <a:ext uri="{FF2B5EF4-FFF2-40B4-BE49-F238E27FC236}">
                <a16:creationId xmlns:a16="http://schemas.microsoft.com/office/drawing/2014/main" id="{F9500A51-0B5A-1E42-BB5A-00105E452BB3}"/>
              </a:ext>
            </a:extLst>
          </p:cNvPr>
          <p:cNvGraphicFramePr>
            <a:graphicFrameLocks noChangeAspect="1"/>
          </p:cNvGraphicFramePr>
          <p:nvPr>
            <p:extLst>
              <p:ext uri="{D42A27DB-BD31-4B8C-83A1-F6EECF244321}">
                <p14:modId xmlns:p14="http://schemas.microsoft.com/office/powerpoint/2010/main" val="1700578085"/>
              </p:ext>
            </p:extLst>
          </p:nvPr>
        </p:nvGraphicFramePr>
        <p:xfrm>
          <a:off x="3084513" y="5111750"/>
          <a:ext cx="3222625" cy="404813"/>
        </p:xfrm>
        <a:graphic>
          <a:graphicData uri="http://schemas.openxmlformats.org/presentationml/2006/ole">
            <mc:AlternateContent xmlns:mc="http://schemas.openxmlformats.org/markup-compatibility/2006">
              <mc:Choice xmlns:v="urn:schemas-microsoft-com:vml" Requires="v">
                <p:oleObj spid="_x0000_s228526" name="Equation" r:id="rId6" imgW="1904760" imgH="241200" progId="Equation.DSMT4">
                  <p:embed/>
                </p:oleObj>
              </mc:Choice>
              <mc:Fallback>
                <p:oleObj name="Equation" r:id="rId6" imgW="1904760" imgH="241200" progId="Equation.DSMT4">
                  <p:embed/>
                  <p:pic>
                    <p:nvPicPr>
                      <p:cNvPr id="0" name="Object 5"/>
                      <p:cNvPicPr>
                        <a:picLocks noChangeAspect="1" noChangeArrowheads="1"/>
                      </p:cNvPicPr>
                      <p:nvPr/>
                    </p:nvPicPr>
                    <p:blipFill>
                      <a:blip r:embed="rId7"/>
                      <a:srcRect/>
                      <a:stretch>
                        <a:fillRect/>
                      </a:stretch>
                    </p:blipFill>
                    <p:spPr bwMode="auto">
                      <a:xfrm>
                        <a:off x="3084513" y="5111750"/>
                        <a:ext cx="3222625" cy="404813"/>
                      </a:xfrm>
                      <a:prstGeom prst="rect">
                        <a:avLst/>
                      </a:prstGeom>
                      <a:noFill/>
                    </p:spPr>
                  </p:pic>
                </p:oleObj>
              </mc:Fallback>
            </mc:AlternateContent>
          </a:graphicData>
        </a:graphic>
      </p:graphicFrame>
      <p:sp>
        <p:nvSpPr>
          <p:cNvPr id="15" name="Line 31">
            <a:extLst>
              <a:ext uri="{FF2B5EF4-FFF2-40B4-BE49-F238E27FC236}">
                <a16:creationId xmlns:a16="http://schemas.microsoft.com/office/drawing/2014/main" id="{23625C84-063D-6748-B84E-7F300A7EDCBD}"/>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16" name="Text Box 33">
            <a:extLst>
              <a:ext uri="{FF2B5EF4-FFF2-40B4-BE49-F238E27FC236}">
                <a16:creationId xmlns:a16="http://schemas.microsoft.com/office/drawing/2014/main" id="{B61036E2-02EF-DF44-9C7B-52113F7E3570}"/>
              </a:ext>
            </a:extLst>
          </p:cNvPr>
          <p:cNvSpPr txBox="1">
            <a:spLocks noChangeArrowheads="1"/>
          </p:cNvSpPr>
          <p:nvPr/>
        </p:nvSpPr>
        <p:spPr bwMode="auto">
          <a:xfrm>
            <a:off x="251520" y="296564"/>
            <a:ext cx="6609502" cy="830997"/>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Độ</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phân</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giải</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ảnh</a:t>
            </a:r>
            <a:r>
              <a:rPr lang="en-US" altLang="ko-KR" sz="2400" b="1" i="1" dirty="0">
                <a:solidFill>
                  <a:srgbClr val="333399"/>
                </a:solidFill>
                <a:latin typeface="Verdana" pitchFamily="34" charset="0"/>
              </a:rPr>
              <a:t> (Image Resolution)</a:t>
            </a:r>
          </a:p>
          <a:p>
            <a:endParaRPr lang="en-US" altLang="ko-KR" sz="2400" b="1" i="1" dirty="0">
              <a:solidFill>
                <a:srgbClr val="333399"/>
              </a:solidFill>
              <a:latin typeface="Verdana" pitchFamily="34" charset="0"/>
            </a:endParaRPr>
          </a:p>
        </p:txBody>
      </p:sp>
      <p:sp>
        <p:nvSpPr>
          <p:cNvPr id="12"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742177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Quá</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nhận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thấp</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từ</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khung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cao</a:t>
            </a:r>
            <a:endParaRPr lang="en-US" altLang="ko-KR" dirty="0">
              <a:solidFill>
                <a:schemeClr val="bg2"/>
              </a:solidFill>
              <a:latin typeface="Source Sans Pro" panose="020B0604020202020204" charset="0"/>
            </a:endParaRPr>
          </a:p>
        </p:txBody>
      </p:sp>
    </p:spTree>
    <p:extLst>
      <p:ext uri="{BB962C8B-B14F-4D97-AF65-F5344CB8AC3E}">
        <p14:creationId xmlns:p14="http://schemas.microsoft.com/office/powerpoint/2010/main" val="1808985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323850" y="314325"/>
            <a:ext cx="8210902"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đối</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nghịch</a:t>
            </a:r>
            <a:r>
              <a:rPr lang="en-US" altLang="ko-KR" sz="2000" b="1" i="1" dirty="0">
                <a:solidFill>
                  <a:srgbClr val="333399"/>
                </a:solidFill>
                <a:latin typeface="Verdana" pitchFamily="34" charset="0"/>
              </a:rPr>
              <a:t> (Generative Adversarial Nets)</a:t>
            </a:r>
          </a:p>
        </p:txBody>
      </p:sp>
      <p:cxnSp>
        <p:nvCxnSpPr>
          <p:cNvPr id="24"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5"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7"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6620412"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(Generative Model)</a:t>
            </a:r>
          </a:p>
        </p:txBody>
      </p:sp>
      <p:sp>
        <p:nvSpPr>
          <p:cNvPr id="4" name="Rectangle 3">
            <a:extLst>
              <a:ext uri="{FF2B5EF4-FFF2-40B4-BE49-F238E27FC236}">
                <a16:creationId xmlns:a16="http://schemas.microsoft.com/office/drawing/2014/main" id="{0BAA4C3B-FDCA-6249-BA5E-C346C796A4F3}"/>
              </a:ext>
            </a:extLst>
          </p:cNvPr>
          <p:cNvSpPr/>
          <p:nvPr/>
        </p:nvSpPr>
        <p:spPr bwMode="auto">
          <a:xfrm>
            <a:off x="1187624" y="1681362"/>
            <a:ext cx="1944216"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True distribution</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9" name="Rectangle 8">
            <a:extLst>
              <a:ext uri="{FF2B5EF4-FFF2-40B4-BE49-F238E27FC236}">
                <a16:creationId xmlns:a16="http://schemas.microsoft.com/office/drawing/2014/main" id="{4C4EA49D-4EC8-4043-997D-DE9B9D163A5B}"/>
              </a:ext>
            </a:extLst>
          </p:cNvPr>
          <p:cNvSpPr/>
          <p:nvPr/>
        </p:nvSpPr>
        <p:spPr bwMode="auto">
          <a:xfrm>
            <a:off x="3779912" y="1681362"/>
            <a:ext cx="1728192"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Samples</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10" name="Rectangle 9">
            <a:extLst>
              <a:ext uri="{FF2B5EF4-FFF2-40B4-BE49-F238E27FC236}">
                <a16:creationId xmlns:a16="http://schemas.microsoft.com/office/drawing/2014/main" id="{134D0726-7E92-F241-955B-4F48170D3BB1}"/>
              </a:ext>
            </a:extLst>
          </p:cNvPr>
          <p:cNvSpPr/>
          <p:nvPr/>
        </p:nvSpPr>
        <p:spPr bwMode="auto">
          <a:xfrm>
            <a:off x="6156176" y="1681362"/>
            <a:ext cx="1943250"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Estimate density </a:t>
            </a:r>
          </a:p>
        </p:txBody>
      </p:sp>
      <p:cxnSp>
        <p:nvCxnSpPr>
          <p:cNvPr id="6" name="Straight Arrow Connector 5">
            <a:extLst>
              <a:ext uri="{FF2B5EF4-FFF2-40B4-BE49-F238E27FC236}">
                <a16:creationId xmlns:a16="http://schemas.microsoft.com/office/drawing/2014/main" id="{B563F8AD-51EE-1D41-ABBD-418C52B03A1B}"/>
              </a:ext>
            </a:extLst>
          </p:cNvPr>
          <p:cNvCxnSpPr>
            <a:stCxn id="4" idx="3"/>
            <a:endCxn id="9" idx="1"/>
          </p:cNvCxnSpPr>
          <p:nvPr/>
        </p:nvCxnSpPr>
        <p:spPr bwMode="auto">
          <a:xfrm>
            <a:off x="3131840" y="2077406"/>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1" name="Straight Arrow Connector 10">
            <a:extLst>
              <a:ext uri="{FF2B5EF4-FFF2-40B4-BE49-F238E27FC236}">
                <a16:creationId xmlns:a16="http://schemas.microsoft.com/office/drawing/2014/main" id="{0BBFA3B7-B0E2-5147-B8F4-AE5E7709AE04}"/>
              </a:ext>
            </a:extLst>
          </p:cNvPr>
          <p:cNvCxnSpPr>
            <a:stCxn id="9" idx="3"/>
            <a:endCxn id="10" idx="1"/>
          </p:cNvCxnSpPr>
          <p:nvPr/>
        </p:nvCxnSpPr>
        <p:spPr bwMode="auto">
          <a:xfrm>
            <a:off x="5508104" y="2077406"/>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4" name="Down Arrow 13">
            <a:extLst>
              <a:ext uri="{FF2B5EF4-FFF2-40B4-BE49-F238E27FC236}">
                <a16:creationId xmlns:a16="http://schemas.microsoft.com/office/drawing/2014/main" id="{23434772-166B-AF46-8F01-545F49330E9C}"/>
              </a:ext>
            </a:extLst>
          </p:cNvPr>
          <p:cNvSpPr/>
          <p:nvPr/>
        </p:nvSpPr>
        <p:spPr bwMode="auto">
          <a:xfrm>
            <a:off x="4644008" y="3045227"/>
            <a:ext cx="144016" cy="527789"/>
          </a:xfrm>
          <a:prstGeom prst="down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253141789"/>
              </p:ext>
            </p:extLst>
          </p:nvPr>
        </p:nvGraphicFramePr>
        <p:xfrm>
          <a:off x="1874043" y="2073370"/>
          <a:ext cx="393701" cy="266701"/>
        </p:xfrm>
        <a:graphic>
          <a:graphicData uri="http://schemas.openxmlformats.org/presentationml/2006/ole">
            <mc:AlternateContent xmlns:mc="http://schemas.openxmlformats.org/markup-compatibility/2006">
              <mc:Choice xmlns:v="urn:schemas-microsoft-com:vml" Requires="v">
                <p:oleObj spid="_x0000_s229850" name="Equation" r:id="rId4" imgW="393480" imgH="266400" progId="Equation.DSMT4">
                  <p:embed/>
                </p:oleObj>
              </mc:Choice>
              <mc:Fallback>
                <p:oleObj name="Equation" r:id="rId4" imgW="393480" imgH="266400" progId="Equation.DSMT4">
                  <p:embed/>
                  <p:pic>
                    <p:nvPicPr>
                      <p:cNvPr id="0" name=""/>
                      <p:cNvPicPr/>
                      <p:nvPr/>
                    </p:nvPicPr>
                    <p:blipFill>
                      <a:blip r:embed="rId5"/>
                      <a:stretch>
                        <a:fillRect/>
                      </a:stretch>
                    </p:blipFill>
                    <p:spPr>
                      <a:xfrm>
                        <a:off x="1874043" y="2073370"/>
                        <a:ext cx="393701" cy="266701"/>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953715596"/>
              </p:ext>
            </p:extLst>
          </p:nvPr>
        </p:nvGraphicFramePr>
        <p:xfrm>
          <a:off x="4021138" y="2073275"/>
          <a:ext cx="1244600" cy="266700"/>
        </p:xfrm>
        <a:graphic>
          <a:graphicData uri="http://schemas.openxmlformats.org/presentationml/2006/ole">
            <mc:AlternateContent xmlns:mc="http://schemas.openxmlformats.org/markup-compatibility/2006">
              <mc:Choice xmlns:v="urn:schemas-microsoft-com:vml" Requires="v">
                <p:oleObj spid="_x0000_s229851" name="Equation" r:id="rId6" imgW="1244520" imgH="266400" progId="Equation.DSMT4">
                  <p:embed/>
                </p:oleObj>
              </mc:Choice>
              <mc:Fallback>
                <p:oleObj name="Equation" r:id="rId6" imgW="1244520" imgH="266400" progId="Equation.DSMT4">
                  <p:embed/>
                  <p:pic>
                    <p:nvPicPr>
                      <p:cNvPr id="8" name="Object 7"/>
                      <p:cNvPicPr/>
                      <p:nvPr/>
                    </p:nvPicPr>
                    <p:blipFill>
                      <a:blip r:embed="rId7"/>
                      <a:stretch>
                        <a:fillRect/>
                      </a:stretch>
                    </p:blipFill>
                    <p:spPr>
                      <a:xfrm>
                        <a:off x="4021138" y="2073275"/>
                        <a:ext cx="1244600" cy="2667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312129588"/>
              </p:ext>
            </p:extLst>
          </p:nvPr>
        </p:nvGraphicFramePr>
        <p:xfrm>
          <a:off x="6816725" y="2030413"/>
          <a:ext cx="406400" cy="355600"/>
        </p:xfrm>
        <a:graphic>
          <a:graphicData uri="http://schemas.openxmlformats.org/presentationml/2006/ole">
            <mc:AlternateContent xmlns:mc="http://schemas.openxmlformats.org/markup-compatibility/2006">
              <mc:Choice xmlns:v="urn:schemas-microsoft-com:vml" Requires="v">
                <p:oleObj spid="_x0000_s229852" name="Equation" r:id="rId8" imgW="406080" imgH="355320" progId="Equation.DSMT4">
                  <p:embed/>
                </p:oleObj>
              </mc:Choice>
              <mc:Fallback>
                <p:oleObj name="Equation" r:id="rId8" imgW="406080" imgH="355320" progId="Equation.DSMT4">
                  <p:embed/>
                  <p:pic>
                    <p:nvPicPr>
                      <p:cNvPr id="8" name="Object 7"/>
                      <p:cNvPicPr/>
                      <p:nvPr/>
                    </p:nvPicPr>
                    <p:blipFill>
                      <a:blip r:embed="rId9"/>
                      <a:stretch>
                        <a:fillRect/>
                      </a:stretch>
                    </p:blipFill>
                    <p:spPr>
                      <a:xfrm>
                        <a:off x="6816725" y="2030413"/>
                        <a:ext cx="406400" cy="355600"/>
                      </a:xfrm>
                      <a:prstGeom prst="rect">
                        <a:avLst/>
                      </a:prstGeom>
                    </p:spPr>
                  </p:pic>
                </p:oleObj>
              </mc:Fallback>
            </mc:AlternateContent>
          </a:graphicData>
        </a:graphic>
      </p:graphicFrame>
      <p:sp>
        <p:nvSpPr>
          <p:cNvPr id="30" name="Rectangle 29">
            <a:extLst>
              <a:ext uri="{FF2B5EF4-FFF2-40B4-BE49-F238E27FC236}">
                <a16:creationId xmlns:a16="http://schemas.microsoft.com/office/drawing/2014/main" id="{0BAA4C3B-FDCA-6249-BA5E-C346C796A4F3}"/>
              </a:ext>
            </a:extLst>
          </p:cNvPr>
          <p:cNvSpPr/>
          <p:nvPr/>
        </p:nvSpPr>
        <p:spPr bwMode="auto">
          <a:xfrm>
            <a:off x="1188246" y="4238225"/>
            <a:ext cx="1944216"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True distribution</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31" name="Rectangle 30">
            <a:extLst>
              <a:ext uri="{FF2B5EF4-FFF2-40B4-BE49-F238E27FC236}">
                <a16:creationId xmlns:a16="http://schemas.microsoft.com/office/drawing/2014/main" id="{4C4EA49D-4EC8-4043-997D-DE9B9D163A5B}"/>
              </a:ext>
            </a:extLst>
          </p:cNvPr>
          <p:cNvSpPr/>
          <p:nvPr/>
        </p:nvSpPr>
        <p:spPr bwMode="auto">
          <a:xfrm>
            <a:off x="3780534" y="4238225"/>
            <a:ext cx="1728192"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Samples</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32" name="Rectangle 31">
            <a:extLst>
              <a:ext uri="{FF2B5EF4-FFF2-40B4-BE49-F238E27FC236}">
                <a16:creationId xmlns:a16="http://schemas.microsoft.com/office/drawing/2014/main" id="{134D0726-7E92-F241-955B-4F48170D3BB1}"/>
              </a:ext>
            </a:extLst>
          </p:cNvPr>
          <p:cNvSpPr/>
          <p:nvPr/>
        </p:nvSpPr>
        <p:spPr bwMode="auto">
          <a:xfrm>
            <a:off x="6156797" y="4238225"/>
            <a:ext cx="2402197"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Estimate </a:t>
            </a:r>
            <a:r>
              <a:rPr lang="en-US" dirty="0">
                <a:ea typeface="굴림" pitchFamily="50" charset="-127"/>
              </a:rPr>
              <a:t>Generator</a:t>
            </a:r>
            <a:r>
              <a:rPr kumimoji="1" lang="en-US" sz="1800" b="0" i="0" u="none" strike="noStrike" cap="none" normalizeH="0" baseline="0" dirty="0">
                <a:ln>
                  <a:noFill/>
                </a:ln>
                <a:solidFill>
                  <a:schemeClr val="tx2"/>
                </a:solidFill>
                <a:effectLst/>
                <a:latin typeface="Arial" charset="0"/>
                <a:ea typeface="굴림" pitchFamily="50" charset="-127"/>
              </a:rPr>
              <a:t> </a:t>
            </a:r>
          </a:p>
        </p:txBody>
      </p:sp>
      <p:cxnSp>
        <p:nvCxnSpPr>
          <p:cNvPr id="33" name="Straight Arrow Connector 32">
            <a:extLst>
              <a:ext uri="{FF2B5EF4-FFF2-40B4-BE49-F238E27FC236}">
                <a16:creationId xmlns:a16="http://schemas.microsoft.com/office/drawing/2014/main" id="{B563F8AD-51EE-1D41-ABBD-418C52B03A1B}"/>
              </a:ext>
            </a:extLst>
          </p:cNvPr>
          <p:cNvCxnSpPr>
            <a:stCxn id="30" idx="3"/>
            <a:endCxn id="31" idx="1"/>
          </p:cNvCxnSpPr>
          <p:nvPr/>
        </p:nvCxnSpPr>
        <p:spPr bwMode="auto">
          <a:xfrm>
            <a:off x="3132462" y="4634269"/>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4" name="Straight Arrow Connector 33">
            <a:extLst>
              <a:ext uri="{FF2B5EF4-FFF2-40B4-BE49-F238E27FC236}">
                <a16:creationId xmlns:a16="http://schemas.microsoft.com/office/drawing/2014/main" id="{0BBFA3B7-B0E2-5147-B8F4-AE5E7709AE04}"/>
              </a:ext>
            </a:extLst>
          </p:cNvPr>
          <p:cNvCxnSpPr>
            <a:stCxn id="31" idx="3"/>
            <a:endCxn id="32" idx="1"/>
          </p:cNvCxnSpPr>
          <p:nvPr/>
        </p:nvCxnSpPr>
        <p:spPr bwMode="auto">
          <a:xfrm>
            <a:off x="5508726" y="4634269"/>
            <a:ext cx="648071"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graphicFrame>
        <p:nvGraphicFramePr>
          <p:cNvPr id="36" name="Object 35"/>
          <p:cNvGraphicFramePr>
            <a:graphicFrameLocks noChangeAspect="1"/>
          </p:cNvGraphicFramePr>
          <p:nvPr>
            <p:extLst>
              <p:ext uri="{D42A27DB-BD31-4B8C-83A1-F6EECF244321}">
                <p14:modId xmlns:p14="http://schemas.microsoft.com/office/powerpoint/2010/main" val="2454445968"/>
              </p:ext>
            </p:extLst>
          </p:nvPr>
        </p:nvGraphicFramePr>
        <p:xfrm>
          <a:off x="1874665" y="4630233"/>
          <a:ext cx="393701" cy="266701"/>
        </p:xfrm>
        <a:graphic>
          <a:graphicData uri="http://schemas.openxmlformats.org/presentationml/2006/ole">
            <mc:AlternateContent xmlns:mc="http://schemas.openxmlformats.org/markup-compatibility/2006">
              <mc:Choice xmlns:v="urn:schemas-microsoft-com:vml" Requires="v">
                <p:oleObj spid="_x0000_s229853" name="Equation" r:id="rId10" imgW="393480" imgH="266400" progId="Equation.DSMT4">
                  <p:embed/>
                </p:oleObj>
              </mc:Choice>
              <mc:Fallback>
                <p:oleObj name="Equation" r:id="rId10" imgW="393480" imgH="266400" progId="Equation.DSMT4">
                  <p:embed/>
                  <p:pic>
                    <p:nvPicPr>
                      <p:cNvPr id="8" name="Object 7"/>
                      <p:cNvPicPr/>
                      <p:nvPr/>
                    </p:nvPicPr>
                    <p:blipFill>
                      <a:blip r:embed="rId5"/>
                      <a:stretch>
                        <a:fillRect/>
                      </a:stretch>
                    </p:blipFill>
                    <p:spPr>
                      <a:xfrm>
                        <a:off x="1874665" y="4630233"/>
                        <a:ext cx="393701" cy="266701"/>
                      </a:xfrm>
                      <a:prstGeom prst="rect">
                        <a:avLst/>
                      </a:prstGeom>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392468195"/>
              </p:ext>
            </p:extLst>
          </p:nvPr>
        </p:nvGraphicFramePr>
        <p:xfrm>
          <a:off x="4021138" y="4630738"/>
          <a:ext cx="1244600" cy="266700"/>
        </p:xfrm>
        <a:graphic>
          <a:graphicData uri="http://schemas.openxmlformats.org/presentationml/2006/ole">
            <mc:AlternateContent xmlns:mc="http://schemas.openxmlformats.org/markup-compatibility/2006">
              <mc:Choice xmlns:v="urn:schemas-microsoft-com:vml" Requires="v">
                <p:oleObj spid="_x0000_s229854" name="Equation" r:id="rId11" imgW="1244520" imgH="266400" progId="Equation.DSMT4">
                  <p:embed/>
                </p:oleObj>
              </mc:Choice>
              <mc:Fallback>
                <p:oleObj name="Equation" r:id="rId11" imgW="1244520" imgH="266400" progId="Equation.DSMT4">
                  <p:embed/>
                  <p:pic>
                    <p:nvPicPr>
                      <p:cNvPr id="21" name="Object 20"/>
                      <p:cNvPicPr/>
                      <p:nvPr/>
                    </p:nvPicPr>
                    <p:blipFill>
                      <a:blip r:embed="rId12"/>
                      <a:stretch>
                        <a:fillRect/>
                      </a:stretch>
                    </p:blipFill>
                    <p:spPr>
                      <a:xfrm>
                        <a:off x="4021138" y="4630738"/>
                        <a:ext cx="1244600" cy="266700"/>
                      </a:xfrm>
                      <a:prstGeom prst="rect">
                        <a:avLst/>
                      </a:prstGeom>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366909198"/>
              </p:ext>
            </p:extLst>
          </p:nvPr>
        </p:nvGraphicFramePr>
        <p:xfrm>
          <a:off x="7147547" y="4575179"/>
          <a:ext cx="393700" cy="266700"/>
        </p:xfrm>
        <a:graphic>
          <a:graphicData uri="http://schemas.openxmlformats.org/presentationml/2006/ole">
            <mc:AlternateContent xmlns:mc="http://schemas.openxmlformats.org/markup-compatibility/2006">
              <mc:Choice xmlns:v="urn:schemas-microsoft-com:vml" Requires="v">
                <p:oleObj spid="_x0000_s229855" name="Equation" r:id="rId13" imgW="393480" imgH="266400" progId="Equation.DSMT4">
                  <p:embed/>
                </p:oleObj>
              </mc:Choice>
              <mc:Fallback>
                <p:oleObj name="Equation" r:id="rId13" imgW="393480" imgH="266400" progId="Equation.DSMT4">
                  <p:embed/>
                  <p:pic>
                    <p:nvPicPr>
                      <p:cNvPr id="26" name="Object 25"/>
                      <p:cNvPicPr/>
                      <p:nvPr/>
                    </p:nvPicPr>
                    <p:blipFill>
                      <a:blip r:embed="rId14"/>
                      <a:stretch>
                        <a:fillRect/>
                      </a:stretch>
                    </p:blipFill>
                    <p:spPr>
                      <a:xfrm>
                        <a:off x="7147547" y="4575179"/>
                        <a:ext cx="393700" cy="266700"/>
                      </a:xfrm>
                      <a:prstGeom prst="rect">
                        <a:avLst/>
                      </a:prstGeom>
                    </p:spPr>
                  </p:pic>
                </p:oleObj>
              </mc:Fallback>
            </mc:AlternateContent>
          </a:graphicData>
        </a:graphic>
      </p:graphicFrame>
      <p:sp>
        <p:nvSpPr>
          <p:cNvPr id="13" name="AutoShape 95" descr="Káº¿t quáº£ hÃ¬nh áº£nh cho deep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88584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4"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5"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pic>
        <p:nvPicPr>
          <p:cNvPr id="26" name="Picture 25" descr="MacOS El Capitan:Users:macbookpro:Desktop:Ảnh chụp Màn hình 2018-02-07 lúc 09.19.06.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150" y="1340768"/>
            <a:ext cx="7675463" cy="2833758"/>
          </a:xfrm>
          <a:prstGeom prst="rect">
            <a:avLst/>
          </a:prstGeom>
          <a:noFill/>
          <a:ln>
            <a:noFill/>
          </a:ln>
        </p:spPr>
      </p:pic>
      <p:sp>
        <p:nvSpPr>
          <p:cNvPr id="7" name="Text Box 24">
            <a:extLst>
              <a:ext uri="{FF2B5EF4-FFF2-40B4-BE49-F238E27FC236}">
                <a16:creationId xmlns:a16="http://schemas.microsoft.com/office/drawing/2014/main" id="{24989A71-EF5F-DA41-9E95-7D9CCA393CA2}"/>
              </a:ext>
            </a:extLst>
          </p:cNvPr>
          <p:cNvSpPr txBox="1">
            <a:spLocks noChangeArrowheads="1"/>
          </p:cNvSpPr>
          <p:nvPr/>
        </p:nvSpPr>
        <p:spPr bwMode="auto">
          <a:xfrm>
            <a:off x="539552" y="4974257"/>
            <a:ext cx="7704138" cy="646331"/>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Lần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đầu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tiên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được</a:t>
            </a:r>
            <a:r>
              <a:rPr lang="en-US" altLang="ko-KR" dirty="0">
                <a:solidFill>
                  <a:schemeClr val="bg2"/>
                </a:solidFill>
                <a:latin typeface="Source Sans Pro" panose="020B0604020202020204" charset="0"/>
              </a:rPr>
              <a:t> Ian </a:t>
            </a:r>
            <a:r>
              <a:rPr lang="en-US" altLang="ko-KR" dirty="0" err="1">
                <a:solidFill>
                  <a:schemeClr val="bg2"/>
                </a:solidFill>
                <a:latin typeface="Source Sans Pro" panose="020B0604020202020204" charset="0"/>
              </a:rPr>
              <a:t>J.Goodfellow</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sự</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giới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tháng</a:t>
            </a:r>
            <a:r>
              <a:rPr lang="en-US" altLang="ko-KR" dirty="0">
                <a:solidFill>
                  <a:schemeClr val="bg2"/>
                </a:solidFill>
                <a:latin typeface="Source Sans Pro" panose="020B0604020202020204" charset="0"/>
              </a:rPr>
              <a:t> 10 </a:t>
            </a:r>
            <a:r>
              <a:rPr lang="en-US" altLang="ko-KR" dirty="0" err="1">
                <a:solidFill>
                  <a:schemeClr val="bg2"/>
                </a:solidFill>
                <a:latin typeface="Source Sans Pro" panose="020B0604020202020204" charset="0"/>
              </a:rPr>
              <a:t>năm</a:t>
            </a:r>
            <a:r>
              <a:rPr lang="en-US" altLang="ko-KR" dirty="0">
                <a:solidFill>
                  <a:schemeClr val="bg2"/>
                </a:solidFill>
                <a:latin typeface="Source Sans Pro" panose="020B0604020202020204" charset="0"/>
              </a:rPr>
              <a:t> 2014</a:t>
            </a:r>
          </a:p>
        </p:txBody>
      </p:sp>
      <p:sp>
        <p:nvSpPr>
          <p:cNvPr id="8" name="Text Box 33"/>
          <p:cNvSpPr txBox="1">
            <a:spLocks noChangeArrowheads="1"/>
          </p:cNvSpPr>
          <p:nvPr/>
        </p:nvSpPr>
        <p:spPr bwMode="auto">
          <a:xfrm>
            <a:off x="323850" y="314325"/>
            <a:ext cx="8210902"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đối</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nghịch</a:t>
            </a:r>
            <a:r>
              <a:rPr lang="en-US" altLang="ko-KR" sz="2000" b="1" i="1" dirty="0">
                <a:solidFill>
                  <a:srgbClr val="333399"/>
                </a:solidFill>
                <a:latin typeface="Verdana" pitchFamily="34" charset="0"/>
              </a:rPr>
              <a:t> (Generative Adversarial Nets)</a:t>
            </a:r>
          </a:p>
        </p:txBody>
      </p:sp>
      <p:sp>
        <p:nvSpPr>
          <p:cNvPr id="9" name="Text Box 24">
            <a:extLst>
              <a:ext uri="{FF2B5EF4-FFF2-40B4-BE49-F238E27FC236}">
                <a16:creationId xmlns:a16="http://schemas.microsoft.com/office/drawing/2014/main" id="{24989A71-EF5F-DA41-9E95-7D9CCA393CA2}"/>
              </a:ext>
            </a:extLst>
          </p:cNvPr>
          <p:cNvSpPr txBox="1">
            <a:spLocks noChangeArrowheads="1"/>
          </p:cNvSpPr>
          <p:nvPr/>
        </p:nvSpPr>
        <p:spPr bwMode="auto">
          <a:xfrm>
            <a:off x="539552" y="5703692"/>
            <a:ext cx="7704138" cy="646331"/>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đối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nghịch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gồm</a:t>
            </a:r>
            <a:r>
              <a:rPr lang="en-US" altLang="ko-KR" dirty="0">
                <a:solidFill>
                  <a:schemeClr val="bg2"/>
                </a:solidFill>
                <a:latin typeface="Source Sans Pro" panose="020B0604020202020204" charset="0"/>
              </a:rPr>
              <a:t> 2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con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(G)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biệt</a:t>
            </a:r>
            <a:r>
              <a:rPr lang="en-US" altLang="ko-KR" dirty="0">
                <a:solidFill>
                  <a:schemeClr val="bg2"/>
                </a:solidFill>
                <a:latin typeface="Source Sans Pro" panose="020B0604020202020204" charset="0"/>
              </a:rPr>
              <a:t> (D)</a:t>
            </a:r>
          </a:p>
        </p:txBody>
      </p:sp>
      <p:sp>
        <p:nvSpPr>
          <p:cNvPr id="10"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6620412"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đối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nghịch</a:t>
            </a:r>
            <a:endParaRPr lang="en-US" altLang="ko-KR" dirty="0">
              <a:solidFill>
                <a:schemeClr val="bg2"/>
              </a:solidFill>
              <a:latin typeface="Source Sans Pr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13"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4"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6" name="TextBox 15"/>
          <p:cNvSpPr txBox="1"/>
          <p:nvPr/>
        </p:nvSpPr>
        <p:spPr>
          <a:xfrm>
            <a:off x="2661313" y="5117910"/>
            <a:ext cx="184731" cy="307777"/>
          </a:xfrm>
          <a:prstGeom prst="rect">
            <a:avLst/>
          </a:prstGeom>
          <a:noFill/>
        </p:spPr>
        <p:txBody>
          <a:bodyPr wrap="none" rtlCol="0">
            <a:spAutoFit/>
          </a:bodyPr>
          <a:lstStyle/>
          <a:p>
            <a:endParaRPr lang="en-US"/>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248" y="5271798"/>
            <a:ext cx="7168149" cy="626726"/>
          </a:xfrm>
          <a:prstGeom prst="rect">
            <a:avLst/>
          </a:prstGeom>
        </p:spPr>
      </p:pic>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480" y="1307368"/>
            <a:ext cx="7296328" cy="3733598"/>
          </a:xfrm>
          <a:prstGeom prst="rect">
            <a:avLst/>
          </a:prstGeom>
        </p:spPr>
      </p:pic>
      <p:sp>
        <p:nvSpPr>
          <p:cNvPr id="9" name="Text Box 33"/>
          <p:cNvSpPr txBox="1">
            <a:spLocks noChangeArrowheads="1"/>
          </p:cNvSpPr>
          <p:nvPr/>
        </p:nvSpPr>
        <p:spPr bwMode="auto">
          <a:xfrm>
            <a:off x="323850" y="314325"/>
            <a:ext cx="8210902"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đối</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nghịch</a:t>
            </a:r>
            <a:r>
              <a:rPr lang="en-US" altLang="ko-KR" sz="2000" b="1" i="1" dirty="0">
                <a:solidFill>
                  <a:srgbClr val="333399"/>
                </a:solidFill>
                <a:latin typeface="Verdana" pitchFamily="34" charset="0"/>
              </a:rPr>
              <a:t> (Generative Adversarial Nets)</a:t>
            </a:r>
          </a:p>
        </p:txBody>
      </p:sp>
      <p:sp>
        <p:nvSpPr>
          <p:cNvPr id="10"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6620412"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huấn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luyện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mang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đối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nghịch</a:t>
            </a:r>
            <a:endParaRPr lang="en-US" altLang="ko-KR" dirty="0">
              <a:solidFill>
                <a:schemeClr val="bg2"/>
              </a:solidFill>
              <a:latin typeface="Source Sans Pr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pic>
        <p:nvPicPr>
          <p:cNvPr id="4" name="Picture 3"/>
          <p:cNvPicPr>
            <a:picLocks noChangeAspect="1"/>
          </p:cNvPicPr>
          <p:nvPr/>
        </p:nvPicPr>
        <p:blipFill>
          <a:blip r:embed="rId3"/>
          <a:stretch>
            <a:fillRect/>
          </a:stretch>
        </p:blipFill>
        <p:spPr>
          <a:xfrm>
            <a:off x="395288" y="1268760"/>
            <a:ext cx="4048125" cy="2838450"/>
          </a:xfrm>
          <a:prstGeom prst="rect">
            <a:avLst/>
          </a:prstGeom>
        </p:spPr>
      </p:pic>
      <p:sp>
        <p:nvSpPr>
          <p:cNvPr id="15"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467544" y="4276814"/>
            <a:ext cx="8363276" cy="338554"/>
          </a:xfrm>
          <a:prstGeom prst="rect">
            <a:avLst/>
          </a:prstGeom>
          <a:noFill/>
          <a:ln w="9525" algn="ctr">
            <a:noFill/>
            <a:miter lim="800000"/>
            <a:headEnd/>
            <a:tailEnd/>
          </a:ln>
        </p:spPr>
        <p:txBody>
          <a:bodyPr wrap="square">
            <a:spAutoFit/>
          </a:bodyPr>
          <a:lstStyle/>
          <a:p>
            <a:pPr algn="just"/>
            <a:r>
              <a:rPr lang="en-US" altLang="ko-KR" sz="1600" dirty="0" err="1">
                <a:solidFill>
                  <a:schemeClr val="bg2"/>
                </a:solidFill>
                <a:latin typeface="Source Sans Pro" panose="020B0604020202020204" charset="0"/>
              </a:rPr>
              <a:t>Ngoài</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ra</a:t>
            </a:r>
            <a:r>
              <a:rPr lang="en-US" altLang="ko-KR" sz="1600" dirty="0">
                <a:solidFill>
                  <a:schemeClr val="bg2"/>
                </a:solidFill>
                <a:latin typeface="Source Sans Pro" panose="020B0604020202020204" charset="0"/>
              </a:rPr>
              <a:t> GANs </a:t>
            </a:r>
            <a:r>
              <a:rPr lang="en-US" altLang="ko-KR" sz="1600" dirty="0" err="1">
                <a:solidFill>
                  <a:schemeClr val="bg2"/>
                </a:solidFill>
                <a:latin typeface="Source Sans Pro" panose="020B0604020202020204" charset="0"/>
              </a:rPr>
              <a:t>đã</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được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ứng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dụng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trong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các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lĩnh</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vực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cần</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độ</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chính</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xác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cao</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như</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ảnh</a:t>
            </a:r>
            <a:r>
              <a:rPr lang="en-US" altLang="ko-KR" sz="1600" dirty="0">
                <a:solidFill>
                  <a:schemeClr val="bg2"/>
                </a:solidFill>
                <a:latin typeface="Source Sans Pro" panose="020B0604020202020204" charset="0"/>
              </a:rPr>
              <a:t> y </a:t>
            </a:r>
            <a:r>
              <a:rPr lang="en-US" altLang="ko-KR" sz="1600" dirty="0" err="1">
                <a:solidFill>
                  <a:schemeClr val="bg2"/>
                </a:solidFill>
                <a:latin typeface="Source Sans Pro" panose="020B0604020202020204" charset="0"/>
              </a:rPr>
              <a:t>tế</a:t>
            </a:r>
            <a:endParaRPr lang="en-US" altLang="ko-KR" sz="1600" dirty="0">
              <a:solidFill>
                <a:schemeClr val="bg2"/>
              </a:solidFill>
              <a:latin typeface="Source Sans Pro" panose="020B0604020202020204" charset="0"/>
            </a:endParaRPr>
          </a:p>
        </p:txBody>
      </p:sp>
      <p:pic>
        <p:nvPicPr>
          <p:cNvPr id="5" name="Picture 4"/>
          <p:cNvPicPr>
            <a:picLocks noChangeAspect="1"/>
          </p:cNvPicPr>
          <p:nvPr/>
        </p:nvPicPr>
        <p:blipFill>
          <a:blip r:embed="rId4"/>
          <a:stretch>
            <a:fillRect/>
          </a:stretch>
        </p:blipFill>
        <p:spPr>
          <a:xfrm>
            <a:off x="4644008" y="1211271"/>
            <a:ext cx="4186812" cy="1663254"/>
          </a:xfrm>
          <a:prstGeom prst="rect">
            <a:avLst/>
          </a:prstGeom>
        </p:spPr>
      </p:pic>
      <p:pic>
        <p:nvPicPr>
          <p:cNvPr id="230404" name="Picture 4" descr="Káº¿t quáº£ hÃ¬nh áº£nh cho gan handwriting gener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7959" y="3025325"/>
            <a:ext cx="2034604" cy="1100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16016" y="2959314"/>
            <a:ext cx="2015241" cy="752167"/>
          </a:xfrm>
          <a:prstGeom prst="rect">
            <a:avLst/>
          </a:prstGeom>
        </p:spPr>
      </p:pic>
      <p:sp>
        <p:nvSpPr>
          <p:cNvPr id="14"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462370" y="852779"/>
            <a:ext cx="8363276" cy="338554"/>
          </a:xfrm>
          <a:prstGeom prst="rect">
            <a:avLst/>
          </a:prstGeom>
          <a:noFill/>
          <a:ln w="9525" algn="ctr">
            <a:noFill/>
            <a:miter lim="800000"/>
            <a:headEnd/>
            <a:tailEnd/>
          </a:ln>
        </p:spPr>
        <p:txBody>
          <a:bodyPr wrap="square">
            <a:spAutoFit/>
          </a:bodyPr>
          <a:lstStyle/>
          <a:p>
            <a:pPr algn="just"/>
            <a:r>
              <a:rPr lang="en-US" altLang="ko-KR" sz="1600" dirty="0" err="1">
                <a:solidFill>
                  <a:schemeClr val="bg2"/>
                </a:solidFill>
                <a:latin typeface="Source Sans Pro" panose="020B0604020202020204" charset="0"/>
              </a:rPr>
              <a:t>Môt</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số</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lĩnh</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vực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ứng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dụng</a:t>
            </a:r>
            <a:r>
              <a:rPr lang="en-US" altLang="ko-KR" sz="1600" dirty="0">
                <a:solidFill>
                  <a:schemeClr val="bg2"/>
                </a:solidFill>
                <a:latin typeface="Source Sans Pro" panose="020B0604020202020204" charset="0"/>
              </a:rPr>
              <a:t> GANs</a:t>
            </a:r>
          </a:p>
        </p:txBody>
      </p:sp>
      <p:sp>
        <p:nvSpPr>
          <p:cNvPr id="16" name="Text Box 33"/>
          <p:cNvSpPr txBox="1">
            <a:spLocks noChangeArrowheads="1"/>
          </p:cNvSpPr>
          <p:nvPr/>
        </p:nvSpPr>
        <p:spPr bwMode="auto">
          <a:xfrm>
            <a:off x="323850" y="314325"/>
            <a:ext cx="8210902"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đối</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nghịch</a:t>
            </a:r>
            <a:r>
              <a:rPr lang="en-US" altLang="ko-KR" sz="2000" b="1" i="1" dirty="0">
                <a:solidFill>
                  <a:srgbClr val="333399"/>
                </a:solidFill>
                <a:latin typeface="Verdana" pitchFamily="34" charset="0"/>
              </a:rPr>
              <a:t> (Generative Adversarial Nets)</a:t>
            </a:r>
          </a:p>
        </p:txBody>
      </p:sp>
      <p:pic>
        <p:nvPicPr>
          <p:cNvPr id="232450" name="Picture 2" descr="Conversion of MRI to CT using GAN [38]. Adapted with permission Fig. 5. Example of a model adopting deep learning for survival analysis [40]. Adapted with permission.Â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9802" y="4723306"/>
            <a:ext cx="5208412" cy="16267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2" y="899427"/>
            <a:ext cx="288032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Siêu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gì</a:t>
            </a:r>
            <a:r>
              <a:rPr lang="en-US" altLang="ko-KR" dirty="0">
                <a:solidFill>
                  <a:schemeClr val="bg2"/>
                </a:solidFill>
                <a:latin typeface="Source Sans Pro" panose="020B0604020202020204" charset="0"/>
              </a:rPr>
              <a:t> ?</a:t>
            </a:r>
          </a:p>
        </p:txBody>
      </p:sp>
      <p:pic>
        <p:nvPicPr>
          <p:cNvPr id="232450" name="Picture 2" descr="HÃ¬nh áº£nh cÃ³ liÃ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1456463"/>
            <a:ext cx="5729051" cy="4061237"/>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2" y="5690553"/>
            <a:ext cx="7848872" cy="646331"/>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Định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nghĩa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môt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nhóm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phương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pháp</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phần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mềm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nhằm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năng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cao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endParaRPr lang="en-US" altLang="ko-KR" dirty="0">
              <a:solidFill>
                <a:schemeClr val="bg2"/>
              </a:solidFill>
              <a:latin typeface="Source Sans Pro" panose="020B0604020202020204" charset="0"/>
            </a:endParaRPr>
          </a:p>
        </p:txBody>
      </p:sp>
    </p:spTree>
    <p:extLst>
      <p:ext uri="{BB962C8B-B14F-4D97-AF65-F5344CB8AC3E}">
        <p14:creationId xmlns:p14="http://schemas.microsoft.com/office/powerpoint/2010/main" val="1235953803"/>
      </p:ext>
    </p:extLst>
  </p:cSld>
  <p:clrMapOvr>
    <a:masterClrMapping/>
  </p:clrMapOvr>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820738" rtl="0" eaLnBrk="0" fontAlgn="base" latinLnBrk="0" hangingPunct="0">
          <a:lnSpc>
            <a:spcPct val="100000"/>
          </a:lnSpc>
          <a:spcBef>
            <a:spcPct val="0"/>
          </a:spcBef>
          <a:spcAft>
            <a:spcPct val="0"/>
          </a:spcAft>
          <a:buClrTx/>
          <a:buSzTx/>
          <a:buFontTx/>
          <a:buNone/>
          <a:tabLst/>
          <a:defRPr kumimoji="1" lang="ko-KR" altLang="ko-KR" sz="1800" b="0" i="0" u="none" strike="noStrike" cap="none" normalizeH="0" baseline="0" smtClean="0">
            <a:ln>
              <a:noFill/>
            </a:ln>
            <a:solidFill>
              <a:schemeClr val="tx2"/>
            </a:solidFill>
            <a:effectLst/>
            <a:latin typeface="Arial" charset="0"/>
            <a:ea typeface="굴림" pitchFamily="50"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820738" rtl="0" eaLnBrk="0" fontAlgn="base" latinLnBrk="0" hangingPunct="0">
          <a:lnSpc>
            <a:spcPct val="100000"/>
          </a:lnSpc>
          <a:spcBef>
            <a:spcPct val="0"/>
          </a:spcBef>
          <a:spcAft>
            <a:spcPct val="0"/>
          </a:spcAft>
          <a:buClrTx/>
          <a:buSzTx/>
          <a:buFontTx/>
          <a:buNone/>
          <a:tabLst/>
          <a:defRPr kumimoji="1" lang="ko-KR" altLang="ko-KR" sz="1800" b="0" i="0" u="none" strike="noStrike" cap="none" normalizeH="0" baseline="0" smtClean="0">
            <a:ln>
              <a:noFill/>
            </a:ln>
            <a:solidFill>
              <a:schemeClr val="tx2"/>
            </a:solidFill>
            <a:effectLst/>
            <a:latin typeface="Arial" charset="0"/>
            <a:ea typeface="굴림" pitchFamily="50" charset="-127"/>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38303</TotalTime>
  <Words>3529</Words>
  <Application>Microsoft Macintosh PowerPoint</Application>
  <PresentationFormat>Letter Paper (8.5x11 in)</PresentationFormat>
  <Paragraphs>270</Paragraphs>
  <Slides>20</Slides>
  <Notes>20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3</vt:i4>
      </vt:variant>
      <vt:variant>
        <vt:lpstr>Slide Titles</vt:lpstr>
      </vt:variant>
      <vt:variant>
        <vt:i4>20</vt:i4>
      </vt:variant>
    </vt:vector>
  </HeadingPairs>
  <TitlesOfParts>
    <vt:vector size="30" baseType="lpstr">
      <vt:lpstr>굴림</vt:lpstr>
      <vt:lpstr>Arial</vt:lpstr>
      <vt:lpstr>Palatino Linotype</vt:lpstr>
      <vt:lpstr>Source Sans Pro</vt:lpstr>
      <vt:lpstr>Times New Roman</vt:lpstr>
      <vt:lpstr>Verdana</vt:lpstr>
      <vt:lpstr>Custom Design</vt:lpstr>
      <vt:lpstr>Equation</vt:lpstr>
      <vt:lpstr>Visio.Drawing.11</vt:lpstr>
      <vt:lpstr>Equation.DSMT4</vt:lpstr>
      <vt:lpstr>Nghiên cứu mô hình mạng SRGAN trong nâng cao độ phân giải ảnh và ứng dụng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Computer Vision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Spline-Regularized Image Reconstruction Methods Applied to Limited-Angle Tomography</dc:title>
  <dc:creator>Van-Giang Nguyen</dc:creator>
  <cp:lastModifiedBy>Vu Anh Tu</cp:lastModifiedBy>
  <cp:revision>3019</cp:revision>
  <cp:lastPrinted>1999-07-18T06:27:43Z</cp:lastPrinted>
  <dcterms:created xsi:type="dcterms:W3CDTF">1995-06-17T23:31:02Z</dcterms:created>
  <dcterms:modified xsi:type="dcterms:W3CDTF">2019-09-27T16:46:11Z</dcterms:modified>
</cp:coreProperties>
</file>